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8288000" cy="10287000"/>
  <p:notesSz cx="6858000" cy="9144000"/>
  <p:embeddedFontLst>
    <p:embeddedFont>
      <p:font typeface="Calibri" panose="020F0502020204030204" pitchFamily="34" charset="0"/>
      <p:regular r:id="rId60"/>
      <p:bold r:id="rId61"/>
      <p:italic r:id="rId62"/>
      <p:boldItalic r:id="rId63"/>
    </p:embeddedFont>
    <p:embeddedFont>
      <p:font typeface="Canva Sans" panose="020B0604020202020204" charset="0"/>
      <p:regular r:id="rId64"/>
    </p:embeddedFont>
    <p:embeddedFont>
      <p:font typeface="Canva Sans Bold" panose="020B0604020202020204" charset="0"/>
      <p:regular r:id="rId65"/>
    </p:embeddedFont>
    <p:embeddedFont>
      <p:font typeface="Cloud" panose="020B0604020202020204" charset="0"/>
      <p:regular r:id="rId66"/>
    </p:embeddedFont>
    <p:embeddedFont>
      <p:font typeface="Cloud Bold" panose="020B0604020202020204" charset="0"/>
      <p:regular r:id="rId67"/>
    </p:embeddedFont>
    <p:embeddedFont>
      <p:font typeface="Cloud Bold Italics" panose="020B0604020202020204" charset="0"/>
      <p:regular r:id="rId68"/>
    </p:embeddedFont>
    <p:embeddedFont>
      <p:font typeface="Helios" panose="020B0604020202020204" charset="0"/>
      <p:regular r:id="rId69"/>
    </p:embeddedFont>
    <p:embeddedFont>
      <p:font typeface="Helios Bold" panose="020B0604020202020204" charset="0"/>
      <p:regular r:id="rId70"/>
    </p:embeddedFont>
    <p:embeddedFont>
      <p:font typeface="Inter" panose="020B0604020202020204" charset="0"/>
      <p:regular r:id="rId71"/>
    </p:embeddedFont>
    <p:embeddedFont>
      <p:font typeface="Inter Bold" panose="020B0604020202020204" charset="0"/>
      <p:regular r:id="rId72"/>
    </p:embeddedFont>
    <p:embeddedFont>
      <p:font typeface="Inter Bold Italics" panose="020B0604020202020204" charset="0"/>
      <p:regular r:id="rId73"/>
    </p:embeddedFont>
    <p:embeddedFont>
      <p:font typeface="Inter Medium" panose="020B0604020202020204" charset="0"/>
      <p:regular r:id="rId74"/>
    </p:embeddedFont>
    <p:embeddedFont>
      <p:font typeface="League Spartan" panose="020B0604020202020204" charset="0"/>
      <p:regular r:id="rId75"/>
    </p:embeddedFont>
    <p:embeddedFont>
      <p:font typeface="Shrikhand" panose="020B060402020202020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152" y="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0" y="0"/>
            <a:ext cx="18520038" cy="10287000"/>
            <a:chOff x="0" y="0"/>
            <a:chExt cx="4877705" cy="2709333"/>
          </a:xfrm>
        </p:grpSpPr>
        <p:sp>
          <p:nvSpPr>
            <p:cNvPr id="4" name="Freeform 4"/>
            <p:cNvSpPr/>
            <p:nvPr/>
          </p:nvSpPr>
          <p:spPr>
            <a:xfrm>
              <a:off x="0" y="0"/>
              <a:ext cx="4877705" cy="2709333"/>
            </a:xfrm>
            <a:custGeom>
              <a:avLst/>
              <a:gdLst/>
              <a:ahLst/>
              <a:cxnLst/>
              <a:rect l="l" t="t" r="r" b="b"/>
              <a:pathLst>
                <a:path w="4877705" h="2709333">
                  <a:moveTo>
                    <a:pt x="0" y="0"/>
                  </a:moveTo>
                  <a:lnTo>
                    <a:pt x="4877705" y="0"/>
                  </a:lnTo>
                  <a:lnTo>
                    <a:pt x="4877705" y="2709333"/>
                  </a:lnTo>
                  <a:lnTo>
                    <a:pt x="0" y="2709333"/>
                  </a:lnTo>
                  <a:close/>
                </a:path>
              </a:pathLst>
            </a:custGeom>
            <a:solidFill>
              <a:srgbClr val="FFFFFF">
                <a:alpha val="77647"/>
              </a:srgbClr>
            </a:solidFill>
          </p:spPr>
        </p:sp>
        <p:sp>
          <p:nvSpPr>
            <p:cNvPr id="5" name="TextBox 5"/>
            <p:cNvSpPr txBox="1"/>
            <p:nvPr/>
          </p:nvSpPr>
          <p:spPr>
            <a:xfrm>
              <a:off x="0" y="-38100"/>
              <a:ext cx="48777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70505" y="4620713"/>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10800000">
            <a:off x="12214894" y="0"/>
            <a:ext cx="6073106" cy="5476837"/>
          </a:xfrm>
          <a:custGeom>
            <a:avLst/>
            <a:gdLst/>
            <a:ahLst/>
            <a:cxnLst/>
            <a:rect l="l" t="t" r="r" b="b"/>
            <a:pathLst>
              <a:path w="6073106" h="5476837">
                <a:moveTo>
                  <a:pt x="0" y="0"/>
                </a:moveTo>
                <a:lnTo>
                  <a:pt x="6073106" y="0"/>
                </a:lnTo>
                <a:lnTo>
                  <a:pt x="6073106" y="5476837"/>
                </a:lnTo>
                <a:lnTo>
                  <a:pt x="0" y="54768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0505" y="113670"/>
            <a:ext cx="2500747" cy="2299073"/>
          </a:xfrm>
          <a:custGeom>
            <a:avLst/>
            <a:gdLst/>
            <a:ahLst/>
            <a:cxnLst/>
            <a:rect l="l" t="t" r="r" b="b"/>
            <a:pathLst>
              <a:path w="2500747" h="2299073">
                <a:moveTo>
                  <a:pt x="0" y="0"/>
                </a:moveTo>
                <a:lnTo>
                  <a:pt x="2500747" y="0"/>
                </a:lnTo>
                <a:lnTo>
                  <a:pt x="2500747" y="2299073"/>
                </a:lnTo>
                <a:lnTo>
                  <a:pt x="0" y="2299073"/>
                </a:lnTo>
                <a:lnTo>
                  <a:pt x="0" y="0"/>
                </a:lnTo>
                <a:close/>
              </a:path>
            </a:pathLst>
          </a:custGeom>
          <a:blipFill>
            <a:blip r:embed="rId7"/>
            <a:stretch>
              <a:fillRect/>
            </a:stretch>
          </a:blipFill>
        </p:spPr>
      </p:sp>
      <p:sp>
        <p:nvSpPr>
          <p:cNvPr id="9" name="TextBox 9"/>
          <p:cNvSpPr txBox="1"/>
          <p:nvPr/>
        </p:nvSpPr>
        <p:spPr>
          <a:xfrm>
            <a:off x="3111683" y="2810494"/>
            <a:ext cx="12064633" cy="3601388"/>
          </a:xfrm>
          <a:prstGeom prst="rect">
            <a:avLst/>
          </a:prstGeom>
        </p:spPr>
        <p:txBody>
          <a:bodyPr lIns="0" tIns="0" rIns="0" bIns="0" rtlCol="0" anchor="t">
            <a:spAutoFit/>
          </a:bodyPr>
          <a:lstStyle/>
          <a:p>
            <a:pPr algn="ctr">
              <a:lnSpc>
                <a:spcPts val="9567"/>
              </a:lnSpc>
            </a:pPr>
            <a:r>
              <a:rPr lang="en-US" sz="7715" spc="185">
                <a:solidFill>
                  <a:srgbClr val="365679"/>
                </a:solidFill>
                <a:latin typeface="Shrikhand"/>
                <a:ea typeface="Shrikhand"/>
                <a:cs typeface="Shrikhand"/>
                <a:sym typeface="Shrikhand"/>
              </a:rPr>
              <a:t>SIMPLIFYING PHARMA LINK WITH ODOO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11404"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305728" y="2480619"/>
            <a:ext cx="17982272" cy="4848334"/>
          </a:xfrm>
          <a:custGeom>
            <a:avLst/>
            <a:gdLst/>
            <a:ahLst/>
            <a:cxnLst/>
            <a:rect l="l" t="t" r="r" b="b"/>
            <a:pathLst>
              <a:path w="17982272" h="4848334">
                <a:moveTo>
                  <a:pt x="0" y="0"/>
                </a:moveTo>
                <a:lnTo>
                  <a:pt x="17982272" y="0"/>
                </a:lnTo>
                <a:lnTo>
                  <a:pt x="17982272" y="4848334"/>
                </a:lnTo>
                <a:lnTo>
                  <a:pt x="0" y="4848334"/>
                </a:lnTo>
                <a:lnTo>
                  <a:pt x="0" y="0"/>
                </a:lnTo>
                <a:close/>
              </a:path>
            </a:pathLst>
          </a:custGeom>
          <a:blipFill>
            <a:blip r:embed="rId2"/>
            <a:stretch>
              <a:fillRect l="-94" r="-94" b="-331"/>
            </a:stretch>
          </a:blipFill>
        </p:spPr>
      </p:sp>
      <p:sp>
        <p:nvSpPr>
          <p:cNvPr id="6" name="TextBox 6"/>
          <p:cNvSpPr txBox="1"/>
          <p:nvPr/>
        </p:nvSpPr>
        <p:spPr>
          <a:xfrm>
            <a:off x="567426" y="225865"/>
            <a:ext cx="14635371" cy="1024248"/>
          </a:xfrm>
          <a:prstGeom prst="rect">
            <a:avLst/>
          </a:prstGeom>
        </p:spPr>
        <p:txBody>
          <a:bodyPr lIns="0" tIns="0" rIns="0" bIns="0" rtlCol="0" anchor="t">
            <a:spAutoFit/>
          </a:bodyPr>
          <a:lstStyle/>
          <a:p>
            <a:pPr algn="l">
              <a:lnSpc>
                <a:spcPts val="8251"/>
              </a:lnSpc>
            </a:pPr>
            <a:r>
              <a:rPr lang="en-US" sz="6347" spc="152">
                <a:solidFill>
                  <a:srgbClr val="365679"/>
                </a:solidFill>
                <a:latin typeface="League Spartan"/>
                <a:ea typeface="League Spartan"/>
                <a:cs typeface="League Spartan"/>
                <a:sym typeface="League Spartan"/>
              </a:rPr>
              <a:t> </a:t>
            </a:r>
            <a:r>
              <a:rPr lang="en-US" sz="6347" spc="152">
                <a:solidFill>
                  <a:srgbClr val="604058"/>
                </a:solidFill>
                <a:latin typeface="League Spartan"/>
                <a:ea typeface="League Spartan"/>
                <a:cs typeface="League Spartan"/>
                <a:sym typeface="League Spartan"/>
              </a:rPr>
              <a:t>vendors</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flipH="1" flipV="1">
            <a:off x="10206217" y="5125765"/>
            <a:ext cx="1750093" cy="686371"/>
          </a:xfrm>
          <a:prstGeom prst="line">
            <a:avLst/>
          </a:prstGeom>
          <a:ln w="38100" cap="flat">
            <a:solidFill>
              <a:srgbClr val="EB0000"/>
            </a:solidFill>
            <a:prstDash val="solid"/>
            <a:headEnd type="none" w="sm" len="sm"/>
            <a:tailEnd type="arrow" w="med" len="sm"/>
          </a:ln>
        </p:spPr>
      </p:sp>
      <p:sp>
        <p:nvSpPr>
          <p:cNvPr id="6" name="Freeform 6"/>
          <p:cNvSpPr/>
          <p:nvPr/>
        </p:nvSpPr>
        <p:spPr>
          <a:xfrm>
            <a:off x="426805" y="1492349"/>
            <a:ext cx="15861278" cy="9766201"/>
          </a:xfrm>
          <a:custGeom>
            <a:avLst/>
            <a:gdLst/>
            <a:ahLst/>
            <a:cxnLst/>
            <a:rect l="l" t="t" r="r" b="b"/>
            <a:pathLst>
              <a:path w="15861278" h="9766201">
                <a:moveTo>
                  <a:pt x="0" y="0"/>
                </a:moveTo>
                <a:lnTo>
                  <a:pt x="15861278" y="0"/>
                </a:lnTo>
                <a:lnTo>
                  <a:pt x="15861278" y="9766201"/>
                </a:lnTo>
                <a:lnTo>
                  <a:pt x="0" y="9766201"/>
                </a:lnTo>
                <a:lnTo>
                  <a:pt x="0" y="0"/>
                </a:lnTo>
                <a:close/>
              </a:path>
            </a:pathLst>
          </a:custGeom>
          <a:blipFill>
            <a:blip r:embed="rId2"/>
            <a:stretch>
              <a:fillRect t="-1094" b="-18480"/>
            </a:stretch>
          </a:blipFill>
        </p:spPr>
      </p:sp>
      <p:sp>
        <p:nvSpPr>
          <p:cNvPr id="7" name="TextBox 7"/>
          <p:cNvSpPr txBox="1"/>
          <p:nvPr/>
        </p:nvSpPr>
        <p:spPr>
          <a:xfrm>
            <a:off x="567426" y="225865"/>
            <a:ext cx="14635371" cy="1024248"/>
          </a:xfrm>
          <a:prstGeom prst="rect">
            <a:avLst/>
          </a:prstGeom>
        </p:spPr>
        <p:txBody>
          <a:bodyPr lIns="0" tIns="0" rIns="0" bIns="0" rtlCol="0" anchor="t">
            <a:spAutoFit/>
          </a:bodyPr>
          <a:lstStyle/>
          <a:p>
            <a:pPr algn="l">
              <a:lnSpc>
                <a:spcPts val="8251"/>
              </a:lnSpc>
            </a:pPr>
            <a:r>
              <a:rPr lang="en-US" sz="6347" spc="152">
                <a:solidFill>
                  <a:srgbClr val="604058"/>
                </a:solidFill>
                <a:latin typeface="League Spartan"/>
                <a:ea typeface="League Spartan"/>
                <a:cs typeface="League Spartan"/>
                <a:sym typeface="League Spartan"/>
              </a:rPr>
              <a:t>Purchase Order (Blanket Order)</a:t>
            </a:r>
          </a:p>
        </p:txBody>
      </p:sp>
      <p:sp>
        <p:nvSpPr>
          <p:cNvPr id="8" name="Freeform 8"/>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0" y="2381480"/>
            <a:ext cx="18288000" cy="5691876"/>
          </a:xfrm>
          <a:custGeom>
            <a:avLst/>
            <a:gdLst/>
            <a:ahLst/>
            <a:cxnLst/>
            <a:rect l="l" t="t" r="r" b="b"/>
            <a:pathLst>
              <a:path w="18288000" h="5691876">
                <a:moveTo>
                  <a:pt x="0" y="0"/>
                </a:moveTo>
                <a:lnTo>
                  <a:pt x="18288000" y="0"/>
                </a:lnTo>
                <a:lnTo>
                  <a:pt x="18288000" y="5691876"/>
                </a:lnTo>
                <a:lnTo>
                  <a:pt x="0" y="5691876"/>
                </a:lnTo>
                <a:lnTo>
                  <a:pt x="0" y="0"/>
                </a:lnTo>
                <a:close/>
              </a:path>
            </a:pathLst>
          </a:custGeom>
          <a:blipFill>
            <a:blip r:embed="rId2"/>
            <a:stretch>
              <a:fillRect l="-178" t="-91" b="-91"/>
            </a:stretch>
          </a:blipFill>
        </p:spPr>
      </p:sp>
      <p:sp>
        <p:nvSpPr>
          <p:cNvPr id="6" name="TextBox 6"/>
          <p:cNvSpPr txBox="1"/>
          <p:nvPr/>
        </p:nvSpPr>
        <p:spPr>
          <a:xfrm>
            <a:off x="1028700" y="280947"/>
            <a:ext cx="14635371" cy="1024293"/>
          </a:xfrm>
          <a:prstGeom prst="rect">
            <a:avLst/>
          </a:prstGeom>
        </p:spPr>
        <p:txBody>
          <a:bodyPr lIns="0" tIns="0" rIns="0" bIns="0" rtlCol="0" anchor="t">
            <a:spAutoFit/>
          </a:bodyPr>
          <a:lstStyle/>
          <a:p>
            <a:pPr algn="l">
              <a:lnSpc>
                <a:spcPts val="8251"/>
              </a:lnSpc>
            </a:pPr>
            <a:r>
              <a:rPr lang="en-US" sz="6347" spc="152">
                <a:solidFill>
                  <a:srgbClr val="604058"/>
                </a:solidFill>
                <a:latin typeface="League Spartan"/>
                <a:ea typeface="League Spartan"/>
                <a:cs typeface="League Spartan"/>
                <a:sym typeface="League Spartan"/>
              </a:rPr>
              <a:t>call for tenders </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10220" y="-26523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581341" y="170505"/>
            <a:ext cx="10440703" cy="4833632"/>
          </a:xfrm>
          <a:custGeom>
            <a:avLst/>
            <a:gdLst/>
            <a:ahLst/>
            <a:cxnLst/>
            <a:rect l="l" t="t" r="r" b="b"/>
            <a:pathLst>
              <a:path w="10440703" h="4833632">
                <a:moveTo>
                  <a:pt x="0" y="0"/>
                </a:moveTo>
                <a:lnTo>
                  <a:pt x="10440703" y="0"/>
                </a:lnTo>
                <a:lnTo>
                  <a:pt x="10440703" y="4833632"/>
                </a:lnTo>
                <a:lnTo>
                  <a:pt x="0" y="4833632"/>
                </a:lnTo>
                <a:lnTo>
                  <a:pt x="0" y="0"/>
                </a:lnTo>
                <a:close/>
              </a:path>
            </a:pathLst>
          </a:custGeom>
          <a:blipFill>
            <a:blip r:embed="rId2"/>
            <a:stretch>
              <a:fillRect b="-23930"/>
            </a:stretch>
          </a:blipFill>
        </p:spPr>
      </p:sp>
      <p:sp>
        <p:nvSpPr>
          <p:cNvPr id="6" name="Freeform 6"/>
          <p:cNvSpPr/>
          <p:nvPr/>
        </p:nvSpPr>
        <p:spPr>
          <a:xfrm>
            <a:off x="581341" y="5625451"/>
            <a:ext cx="13967187" cy="4661549"/>
          </a:xfrm>
          <a:custGeom>
            <a:avLst/>
            <a:gdLst/>
            <a:ahLst/>
            <a:cxnLst/>
            <a:rect l="l" t="t" r="r" b="b"/>
            <a:pathLst>
              <a:path w="13967187" h="4661549">
                <a:moveTo>
                  <a:pt x="0" y="0"/>
                </a:moveTo>
                <a:lnTo>
                  <a:pt x="13967187" y="0"/>
                </a:lnTo>
                <a:lnTo>
                  <a:pt x="13967187" y="4661549"/>
                </a:lnTo>
                <a:lnTo>
                  <a:pt x="0" y="4661549"/>
                </a:lnTo>
                <a:lnTo>
                  <a:pt x="0" y="0"/>
                </a:lnTo>
                <a:close/>
              </a:path>
            </a:pathLst>
          </a:custGeom>
          <a:blipFill>
            <a:blip r:embed="rId3"/>
            <a:stretch>
              <a:fillRect/>
            </a:stretch>
          </a:blipFill>
        </p:spPr>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4"/>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07660" y="-668643"/>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521760" y="917912"/>
            <a:ext cx="12898498" cy="5078784"/>
          </a:xfrm>
          <a:custGeom>
            <a:avLst/>
            <a:gdLst/>
            <a:ahLst/>
            <a:cxnLst/>
            <a:rect l="l" t="t" r="r" b="b"/>
            <a:pathLst>
              <a:path w="12898498" h="5078784">
                <a:moveTo>
                  <a:pt x="0" y="0"/>
                </a:moveTo>
                <a:lnTo>
                  <a:pt x="12898498" y="0"/>
                </a:lnTo>
                <a:lnTo>
                  <a:pt x="12898498" y="5078783"/>
                </a:lnTo>
                <a:lnTo>
                  <a:pt x="0" y="5078783"/>
                </a:lnTo>
                <a:lnTo>
                  <a:pt x="0" y="0"/>
                </a:lnTo>
                <a:close/>
              </a:path>
            </a:pathLst>
          </a:custGeom>
          <a:blipFill>
            <a:blip r:embed="rId3"/>
            <a:stretch>
              <a:fillRect/>
            </a:stretch>
          </a:blipFill>
        </p:spPr>
      </p:sp>
      <p:sp>
        <p:nvSpPr>
          <p:cNvPr id="7" name="Freeform 7"/>
          <p:cNvSpPr/>
          <p:nvPr/>
        </p:nvSpPr>
        <p:spPr>
          <a:xfrm>
            <a:off x="521760" y="6395521"/>
            <a:ext cx="11051440" cy="3992333"/>
          </a:xfrm>
          <a:custGeom>
            <a:avLst/>
            <a:gdLst/>
            <a:ahLst/>
            <a:cxnLst/>
            <a:rect l="l" t="t" r="r" b="b"/>
            <a:pathLst>
              <a:path w="11051440" h="3992333">
                <a:moveTo>
                  <a:pt x="0" y="0"/>
                </a:moveTo>
                <a:lnTo>
                  <a:pt x="11051439" y="0"/>
                </a:lnTo>
                <a:lnTo>
                  <a:pt x="11051439" y="3992332"/>
                </a:lnTo>
                <a:lnTo>
                  <a:pt x="0" y="3992332"/>
                </a:lnTo>
                <a:lnTo>
                  <a:pt x="0" y="0"/>
                </a:lnTo>
                <a:close/>
              </a:path>
            </a:pathLst>
          </a:custGeom>
          <a:blipFill>
            <a:blip r:embed="rId4"/>
            <a:stretch>
              <a:fillRect/>
            </a:stretch>
          </a:blipFill>
        </p:spPr>
      </p:sp>
      <p:sp>
        <p:nvSpPr>
          <p:cNvPr id="8" name="TextBox 8"/>
          <p:cNvSpPr txBox="1"/>
          <p:nvPr/>
        </p:nvSpPr>
        <p:spPr>
          <a:xfrm>
            <a:off x="-4006632" y="-95250"/>
            <a:ext cx="12898498"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vendor bill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1392127" y="1306554"/>
            <a:ext cx="14114650" cy="8980446"/>
          </a:xfrm>
          <a:custGeom>
            <a:avLst/>
            <a:gdLst/>
            <a:ahLst/>
            <a:cxnLst/>
            <a:rect l="l" t="t" r="r" b="b"/>
            <a:pathLst>
              <a:path w="14114650" h="8980446">
                <a:moveTo>
                  <a:pt x="0" y="0"/>
                </a:moveTo>
                <a:lnTo>
                  <a:pt x="14114650" y="0"/>
                </a:lnTo>
                <a:lnTo>
                  <a:pt x="14114650" y="8980446"/>
                </a:lnTo>
                <a:lnTo>
                  <a:pt x="0" y="8980446"/>
                </a:lnTo>
                <a:lnTo>
                  <a:pt x="0" y="0"/>
                </a:lnTo>
                <a:close/>
              </a:path>
            </a:pathLst>
          </a:custGeom>
          <a:blipFill>
            <a:blip r:embed="rId3"/>
            <a:stretch>
              <a:fillRect/>
            </a:stretch>
          </a:blipFill>
        </p:spPr>
      </p:sp>
      <p:sp>
        <p:nvSpPr>
          <p:cNvPr id="7" name="TextBox 7"/>
          <p:cNvSpPr txBox="1"/>
          <p:nvPr/>
        </p:nvSpPr>
        <p:spPr>
          <a:xfrm>
            <a:off x="456079" y="335455"/>
            <a:ext cx="17375842" cy="971099"/>
          </a:xfrm>
          <a:prstGeom prst="rect">
            <a:avLst/>
          </a:prstGeom>
        </p:spPr>
        <p:txBody>
          <a:bodyPr lIns="0" tIns="0" rIns="0" bIns="0" rtlCol="0" anchor="t">
            <a:spAutoFit/>
          </a:bodyPr>
          <a:lstStyle/>
          <a:p>
            <a:pPr algn="l">
              <a:lnSpc>
                <a:spcPts val="7846"/>
              </a:lnSpc>
            </a:pPr>
            <a:r>
              <a:rPr lang="en-US" sz="6035" spc="144">
                <a:solidFill>
                  <a:srgbClr val="604058"/>
                </a:solidFill>
                <a:latin typeface="League Spartan"/>
                <a:ea typeface="League Spartan"/>
                <a:cs typeface="League Spartan"/>
                <a:sym typeface="League Spartan"/>
              </a:rPr>
              <a:t>Purchase Report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56079" y="387905"/>
            <a:ext cx="17375842" cy="1214915"/>
          </a:xfrm>
          <a:prstGeom prst="rect">
            <a:avLst/>
          </a:prstGeom>
        </p:spPr>
        <p:txBody>
          <a:bodyPr lIns="0" tIns="0" rIns="0" bIns="0" rtlCol="0" anchor="t">
            <a:spAutoFit/>
          </a:bodyPr>
          <a:lstStyle/>
          <a:p>
            <a:pPr algn="l">
              <a:lnSpc>
                <a:spcPts val="9796"/>
              </a:lnSpc>
            </a:pPr>
            <a:r>
              <a:rPr lang="en-US" sz="7535" spc="180">
                <a:solidFill>
                  <a:srgbClr val="604058"/>
                </a:solidFill>
                <a:latin typeface="League Spartan"/>
                <a:ea typeface="League Spartan"/>
                <a:cs typeface="League Spartan"/>
                <a:sym typeface="League Spartan"/>
              </a:rPr>
              <a:t>Inventory Module</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TextBox 7"/>
          <p:cNvSpPr txBox="1"/>
          <p:nvPr/>
        </p:nvSpPr>
        <p:spPr>
          <a:xfrm>
            <a:off x="456079" y="1869855"/>
            <a:ext cx="8974506" cy="7684055"/>
          </a:xfrm>
          <a:prstGeom prst="rect">
            <a:avLst/>
          </a:prstGeom>
        </p:spPr>
        <p:txBody>
          <a:bodyPr lIns="0" tIns="0" rIns="0" bIns="0" rtlCol="0" anchor="t">
            <a:spAutoFit/>
          </a:bodyPr>
          <a:lstStyle/>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products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inventory warehouses</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removal strategy</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inventory location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virtual location</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product category</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putaway rules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recording rules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scrap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inventory check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inventory report </a:t>
            </a:r>
          </a:p>
          <a:p>
            <a:pPr marL="840291" lvl="1" indent="-420146" algn="l">
              <a:lnSpc>
                <a:spcPts val="5059"/>
              </a:lnSpc>
              <a:buFont typeface="Arial"/>
              <a:buChar char="•"/>
            </a:pPr>
            <a:r>
              <a:rPr lang="en-US" sz="3892" spc="93">
                <a:solidFill>
                  <a:srgbClr val="604058"/>
                </a:solidFill>
                <a:latin typeface="League Spartan"/>
                <a:ea typeface="League Spartan"/>
                <a:cs typeface="League Spartan"/>
                <a:sym typeface="League Spartan"/>
              </a:rPr>
              <a:t>inventory flow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303324" y="1562666"/>
            <a:ext cx="17871216" cy="8131403"/>
          </a:xfrm>
          <a:custGeom>
            <a:avLst/>
            <a:gdLst/>
            <a:ahLst/>
            <a:cxnLst/>
            <a:rect l="l" t="t" r="r" b="b"/>
            <a:pathLst>
              <a:path w="17871216" h="8131403">
                <a:moveTo>
                  <a:pt x="0" y="0"/>
                </a:moveTo>
                <a:lnTo>
                  <a:pt x="17871216" y="0"/>
                </a:lnTo>
                <a:lnTo>
                  <a:pt x="17871216" y="8131403"/>
                </a:lnTo>
                <a:lnTo>
                  <a:pt x="0" y="8131403"/>
                </a:lnTo>
                <a:lnTo>
                  <a:pt x="0" y="0"/>
                </a:lnTo>
                <a:close/>
              </a:path>
            </a:pathLst>
          </a:custGeom>
          <a:blipFill>
            <a:blip r:embed="rId2"/>
            <a:stretch>
              <a:fillRect/>
            </a:stretch>
          </a:blipFill>
        </p:spPr>
      </p:sp>
      <p:sp>
        <p:nvSpPr>
          <p:cNvPr id="6" name="TextBox 6"/>
          <p:cNvSpPr txBox="1"/>
          <p:nvPr/>
        </p:nvSpPr>
        <p:spPr>
          <a:xfrm>
            <a:off x="-2320518" y="-95250"/>
            <a:ext cx="9922086" cy="1916987"/>
          </a:xfrm>
          <a:prstGeom prst="rect">
            <a:avLst/>
          </a:prstGeom>
        </p:spPr>
        <p:txBody>
          <a:bodyPr lIns="0" tIns="0" rIns="0" bIns="0" rtlCol="0" anchor="t">
            <a:spAutoFit/>
          </a:bodyPr>
          <a:lstStyle/>
          <a:p>
            <a:pPr algn="ctr">
              <a:lnSpc>
                <a:spcPts val="7674"/>
              </a:lnSpc>
            </a:pPr>
            <a:r>
              <a:rPr lang="en-US" sz="5481" b="1">
                <a:solidFill>
                  <a:srgbClr val="604058"/>
                </a:solidFill>
                <a:latin typeface="Canva Sans Bold"/>
                <a:ea typeface="Canva Sans Bold"/>
                <a:cs typeface="Canva Sans Bold"/>
                <a:sym typeface="Canva Sans Bold"/>
              </a:rPr>
              <a:t>Products</a:t>
            </a:r>
          </a:p>
          <a:p>
            <a:pPr algn="ctr">
              <a:lnSpc>
                <a:spcPts val="7803"/>
              </a:lnSpc>
            </a:pPr>
            <a:endParaRPr lang="en-US" sz="5481" b="1">
              <a:solidFill>
                <a:srgbClr val="604058"/>
              </a:solidFill>
              <a:latin typeface="Canva Sans Bold"/>
              <a:ea typeface="Canva Sans Bold"/>
              <a:cs typeface="Canva Sans Bold"/>
              <a:sym typeface="Canva Sans Bold"/>
            </a:endParaRP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140478" y="1816864"/>
            <a:ext cx="14843636" cy="7705194"/>
          </a:xfrm>
          <a:custGeom>
            <a:avLst/>
            <a:gdLst/>
            <a:ahLst/>
            <a:cxnLst/>
            <a:rect l="l" t="t" r="r" b="b"/>
            <a:pathLst>
              <a:path w="14843636" h="7705194">
                <a:moveTo>
                  <a:pt x="0" y="0"/>
                </a:moveTo>
                <a:lnTo>
                  <a:pt x="14843636" y="0"/>
                </a:lnTo>
                <a:lnTo>
                  <a:pt x="14843636" y="7705194"/>
                </a:lnTo>
                <a:lnTo>
                  <a:pt x="0" y="7705194"/>
                </a:lnTo>
                <a:lnTo>
                  <a:pt x="0" y="0"/>
                </a:lnTo>
                <a:close/>
              </a:path>
            </a:pathLst>
          </a:custGeom>
          <a:blipFill>
            <a:blip r:embed="rId2"/>
            <a:stretch>
              <a:fillRect t="-689" b="-689"/>
            </a:stretch>
          </a:blipFill>
        </p:spPr>
      </p:sp>
      <p:sp>
        <p:nvSpPr>
          <p:cNvPr id="6" name="TextBox 6"/>
          <p:cNvSpPr txBox="1"/>
          <p:nvPr/>
        </p:nvSpPr>
        <p:spPr>
          <a:xfrm>
            <a:off x="3960" y="141605"/>
            <a:ext cx="8558336" cy="927100"/>
          </a:xfrm>
          <a:prstGeom prst="rect">
            <a:avLst/>
          </a:prstGeom>
        </p:spPr>
        <p:txBody>
          <a:bodyPr lIns="0" tIns="0" rIns="0" bIns="0" rtlCol="0" anchor="t">
            <a:spAutoFit/>
          </a:bodyPr>
          <a:lstStyle/>
          <a:p>
            <a:pPr algn="ctr">
              <a:lnSpc>
                <a:spcPts val="7699"/>
              </a:lnSpc>
            </a:pPr>
            <a:r>
              <a:rPr lang="en-US" sz="5499" b="1">
                <a:solidFill>
                  <a:srgbClr val="604058"/>
                </a:solidFill>
                <a:latin typeface="Canva Sans Bold"/>
                <a:ea typeface="Canva Sans Bold"/>
                <a:cs typeface="Canva Sans Bold"/>
                <a:sym typeface="Canva Sans Bold"/>
              </a:rPr>
              <a:t>Inventory</a:t>
            </a:r>
            <a:r>
              <a:rPr lang="en-US" sz="5499" b="1">
                <a:solidFill>
                  <a:srgbClr val="000000"/>
                </a:solidFill>
                <a:latin typeface="Canva Sans Bold"/>
                <a:ea typeface="Canva Sans Bold"/>
                <a:cs typeface="Canva Sans Bold"/>
                <a:sym typeface="Canva Sans Bold"/>
              </a:rPr>
              <a:t> </a:t>
            </a:r>
            <a:r>
              <a:rPr lang="en-US" sz="5499" b="1">
                <a:solidFill>
                  <a:srgbClr val="604058"/>
                </a:solidFill>
                <a:latin typeface="Canva Sans Bold"/>
                <a:ea typeface="Canva Sans Bold"/>
                <a:cs typeface="Canva Sans Bold"/>
                <a:sym typeface="Canva Sans Bold"/>
              </a:rPr>
              <a:t>Warehouses</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40104" y="-138673"/>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591800" y="3607671"/>
            <a:ext cx="11301259" cy="5650629"/>
          </a:xfrm>
          <a:custGeom>
            <a:avLst/>
            <a:gdLst/>
            <a:ahLst/>
            <a:cxnLst/>
            <a:rect l="l" t="t" r="r" b="b"/>
            <a:pathLst>
              <a:path w="11301259" h="5650629">
                <a:moveTo>
                  <a:pt x="0" y="0"/>
                </a:moveTo>
                <a:lnTo>
                  <a:pt x="11301259" y="0"/>
                </a:lnTo>
                <a:lnTo>
                  <a:pt x="11301259" y="5650629"/>
                </a:lnTo>
                <a:lnTo>
                  <a:pt x="0" y="5650629"/>
                </a:lnTo>
                <a:lnTo>
                  <a:pt x="0" y="0"/>
                </a:lnTo>
                <a:close/>
              </a:path>
            </a:pathLst>
          </a:custGeom>
          <a:blipFill>
            <a:blip r:embed="rId2"/>
            <a:stretch>
              <a:fillRect/>
            </a:stretch>
          </a:blipFill>
        </p:spPr>
      </p:sp>
      <p:sp>
        <p:nvSpPr>
          <p:cNvPr id="6" name="TextBox 6"/>
          <p:cNvSpPr txBox="1"/>
          <p:nvPr/>
        </p:nvSpPr>
        <p:spPr>
          <a:xfrm>
            <a:off x="3960" y="141605"/>
            <a:ext cx="8558336" cy="1898650"/>
          </a:xfrm>
          <a:prstGeom prst="rect">
            <a:avLst/>
          </a:prstGeom>
        </p:spPr>
        <p:txBody>
          <a:bodyPr lIns="0" tIns="0" rIns="0" bIns="0" rtlCol="0" anchor="t">
            <a:spAutoFit/>
          </a:bodyPr>
          <a:lstStyle/>
          <a:p>
            <a:pPr algn="ctr">
              <a:lnSpc>
                <a:spcPts val="7699"/>
              </a:lnSpc>
            </a:pPr>
            <a:r>
              <a:rPr lang="en-US" sz="5499" b="1">
                <a:solidFill>
                  <a:srgbClr val="604058"/>
                </a:solidFill>
                <a:latin typeface="Canva Sans Bold"/>
                <a:ea typeface="Canva Sans Bold"/>
                <a:cs typeface="Canva Sans Bold"/>
                <a:sym typeface="Canva Sans Bold"/>
              </a:rPr>
              <a:t>DELTA Warehouses</a:t>
            </a:r>
          </a:p>
          <a:p>
            <a:pPr algn="ctr">
              <a:lnSpc>
                <a:spcPts val="7699"/>
              </a:lnSpc>
            </a:pPr>
            <a:endParaRPr lang="en-US" sz="5499" b="1">
              <a:solidFill>
                <a:srgbClr val="604058"/>
              </a:solidFill>
              <a:latin typeface="Canva Sans Bold"/>
              <a:ea typeface="Canva Sans Bold"/>
              <a:cs typeface="Canva Sans Bold"/>
              <a:sym typeface="Canva Sans Bold"/>
            </a:endParaRPr>
          </a:p>
        </p:txBody>
      </p:sp>
      <p:sp>
        <p:nvSpPr>
          <p:cNvPr id="7" name="TextBox 7"/>
          <p:cNvSpPr txBox="1"/>
          <p:nvPr/>
        </p:nvSpPr>
        <p:spPr>
          <a:xfrm>
            <a:off x="1028700" y="1451272"/>
            <a:ext cx="13077685" cy="3313430"/>
          </a:xfrm>
          <a:prstGeom prst="rect">
            <a:avLst/>
          </a:prstGeom>
        </p:spPr>
        <p:txBody>
          <a:bodyPr lIns="0" tIns="0" rIns="0" bIns="0" rtlCol="0" anchor="t">
            <a:spAutoFit/>
          </a:bodyPr>
          <a:lstStyle/>
          <a:p>
            <a:pPr marL="820417" lvl="1" indent="-410209" algn="ctr">
              <a:lnSpc>
                <a:spcPts val="5319"/>
              </a:lnSpc>
              <a:buFont typeface="Arial"/>
              <a:buChar char="•"/>
            </a:pPr>
            <a:r>
              <a:rPr lang="en-US" sz="3799">
                <a:solidFill>
                  <a:srgbClr val="000000"/>
                </a:solidFill>
                <a:latin typeface="Canva Sans"/>
                <a:ea typeface="Canva Sans"/>
                <a:cs typeface="Canva Sans"/>
                <a:sym typeface="Canva Sans"/>
              </a:rPr>
              <a:t>Resupply from Cairo WH</a:t>
            </a:r>
          </a:p>
          <a:p>
            <a:pPr marL="820417" lvl="1" indent="-410209" algn="ctr">
              <a:lnSpc>
                <a:spcPts val="5319"/>
              </a:lnSpc>
              <a:buFont typeface="Arial"/>
              <a:buChar char="•"/>
            </a:pPr>
            <a:r>
              <a:rPr lang="en-US" sz="3799">
                <a:solidFill>
                  <a:srgbClr val="000000"/>
                </a:solidFill>
                <a:latin typeface="Canva Sans"/>
                <a:ea typeface="Canva Sans"/>
                <a:cs typeface="Canva Sans"/>
                <a:sym typeface="Canva Sans"/>
              </a:rPr>
              <a:t>Incoming Shipments and Outgoing Shipments In 3 Steps To Check Quality </a:t>
            </a:r>
          </a:p>
          <a:p>
            <a:pPr algn="ctr">
              <a:lnSpc>
                <a:spcPts val="5319"/>
              </a:lnSpc>
            </a:pPr>
            <a:endParaRPr lang="en-US" sz="3799">
              <a:solidFill>
                <a:srgbClr val="000000"/>
              </a:solidFill>
              <a:latin typeface="Canva Sans"/>
              <a:ea typeface="Canva Sans"/>
              <a:cs typeface="Canva Sans"/>
              <a:sym typeface="Canva Sans"/>
            </a:endParaRPr>
          </a:p>
          <a:p>
            <a:pPr algn="ctr">
              <a:lnSpc>
                <a:spcPts val="5319"/>
              </a:lnSpc>
            </a:pPr>
            <a:endParaRPr lang="en-US" sz="3799">
              <a:solidFill>
                <a:srgbClr val="000000"/>
              </a:solidFill>
              <a:latin typeface="Canva Sans"/>
              <a:ea typeface="Canva Sans"/>
              <a:cs typeface="Canva Sans"/>
              <a:sym typeface="Canva Sans"/>
            </a:endParaRPr>
          </a:p>
        </p:txBody>
      </p:sp>
      <p:sp>
        <p:nvSpPr>
          <p:cNvPr id="8" name="Freeform 8"/>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473595"/>
            <a:chOff x="0" y="0"/>
            <a:chExt cx="4816593" cy="1441605"/>
          </a:xfrm>
        </p:grpSpPr>
        <p:sp>
          <p:nvSpPr>
            <p:cNvPr id="3" name="Freeform 3"/>
            <p:cNvSpPr/>
            <p:nvPr/>
          </p:nvSpPr>
          <p:spPr>
            <a:xfrm>
              <a:off x="0" y="0"/>
              <a:ext cx="4816592" cy="1441605"/>
            </a:xfrm>
            <a:custGeom>
              <a:avLst/>
              <a:gdLst/>
              <a:ahLst/>
              <a:cxnLst/>
              <a:rect l="l" t="t" r="r" b="b"/>
              <a:pathLst>
                <a:path w="4816592" h="1441605">
                  <a:moveTo>
                    <a:pt x="0" y="0"/>
                  </a:moveTo>
                  <a:lnTo>
                    <a:pt x="4816592" y="0"/>
                  </a:lnTo>
                  <a:lnTo>
                    <a:pt x="4816592" y="1441605"/>
                  </a:lnTo>
                  <a:lnTo>
                    <a:pt x="0" y="1441605"/>
                  </a:lnTo>
                  <a:close/>
                </a:path>
              </a:pathLst>
            </a:custGeom>
            <a:solidFill>
              <a:srgbClr val="604058"/>
            </a:solidFill>
          </p:spPr>
        </p:sp>
        <p:sp>
          <p:nvSpPr>
            <p:cNvPr id="4" name="TextBox 4"/>
            <p:cNvSpPr txBox="1"/>
            <p:nvPr/>
          </p:nvSpPr>
          <p:spPr>
            <a:xfrm>
              <a:off x="0" y="-57150"/>
              <a:ext cx="4816593" cy="1498755"/>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12986087" y="1342966"/>
            <a:ext cx="2943530" cy="2787663"/>
            <a:chOff x="0" y="0"/>
            <a:chExt cx="858246" cy="812800"/>
          </a:xfrm>
        </p:grpSpPr>
        <p:sp>
          <p:nvSpPr>
            <p:cNvPr id="6" name="Freeform 6"/>
            <p:cNvSpPr/>
            <p:nvPr/>
          </p:nvSpPr>
          <p:spPr>
            <a:xfrm>
              <a:off x="0" y="0"/>
              <a:ext cx="858246" cy="812800"/>
            </a:xfrm>
            <a:custGeom>
              <a:avLst/>
              <a:gdLst/>
              <a:ahLst/>
              <a:cxnLst/>
              <a:rect l="l" t="t" r="r" b="b"/>
              <a:pathLst>
                <a:path w="858246" h="812800">
                  <a:moveTo>
                    <a:pt x="429123" y="0"/>
                  </a:moveTo>
                  <a:cubicBezTo>
                    <a:pt x="192125" y="0"/>
                    <a:pt x="0" y="181951"/>
                    <a:pt x="0" y="406400"/>
                  </a:cubicBezTo>
                  <a:cubicBezTo>
                    <a:pt x="0" y="630849"/>
                    <a:pt x="192125" y="812800"/>
                    <a:pt x="429123" y="812800"/>
                  </a:cubicBezTo>
                  <a:cubicBezTo>
                    <a:pt x="666121" y="812800"/>
                    <a:pt x="858246" y="630849"/>
                    <a:pt x="858246" y="406400"/>
                  </a:cubicBezTo>
                  <a:cubicBezTo>
                    <a:pt x="858246" y="181951"/>
                    <a:pt x="666121" y="0"/>
                    <a:pt x="429123" y="0"/>
                  </a:cubicBezTo>
                  <a:close/>
                </a:path>
              </a:pathLst>
            </a:custGeom>
            <a:solidFill>
              <a:srgbClr val="598196"/>
            </a:solidFill>
          </p:spPr>
        </p:sp>
        <p:sp>
          <p:nvSpPr>
            <p:cNvPr id="7" name="TextBox 7"/>
            <p:cNvSpPr txBox="1"/>
            <p:nvPr/>
          </p:nvSpPr>
          <p:spPr>
            <a:xfrm>
              <a:off x="80461" y="-9525"/>
              <a:ext cx="697325" cy="746125"/>
            </a:xfrm>
            <a:prstGeom prst="rect">
              <a:avLst/>
            </a:prstGeom>
          </p:spPr>
          <p:txBody>
            <a:bodyPr lIns="50800" tIns="50800" rIns="50800" bIns="50800" rtlCol="0" anchor="ctr"/>
            <a:lstStyle/>
            <a:p>
              <a:pPr algn="ctr">
                <a:lnSpc>
                  <a:spcPts val="4900"/>
                </a:lnSpc>
              </a:pPr>
              <a:r>
                <a:rPr lang="en-US" sz="3500">
                  <a:solidFill>
                    <a:srgbClr val="FFFFFF"/>
                  </a:solidFill>
                  <a:latin typeface="Helios"/>
                  <a:ea typeface="Helios"/>
                  <a:cs typeface="Helios"/>
                  <a:sym typeface="Helios"/>
                </a:rPr>
                <a:t>DAVID EMAD</a:t>
              </a:r>
            </a:p>
          </p:txBody>
        </p:sp>
      </p:grpSp>
      <p:grpSp>
        <p:nvGrpSpPr>
          <p:cNvPr id="8" name="Group 8"/>
          <p:cNvGrpSpPr/>
          <p:nvPr/>
        </p:nvGrpSpPr>
        <p:grpSpPr>
          <a:xfrm>
            <a:off x="7010976" y="1342966"/>
            <a:ext cx="3005876" cy="2787663"/>
            <a:chOff x="0" y="0"/>
            <a:chExt cx="876424" cy="812800"/>
          </a:xfrm>
        </p:grpSpPr>
        <p:sp>
          <p:nvSpPr>
            <p:cNvPr id="9" name="Freeform 9"/>
            <p:cNvSpPr/>
            <p:nvPr/>
          </p:nvSpPr>
          <p:spPr>
            <a:xfrm>
              <a:off x="0" y="0"/>
              <a:ext cx="876424" cy="812800"/>
            </a:xfrm>
            <a:custGeom>
              <a:avLst/>
              <a:gdLst/>
              <a:ahLst/>
              <a:cxnLst/>
              <a:rect l="l" t="t" r="r" b="b"/>
              <a:pathLst>
                <a:path w="876424" h="812800">
                  <a:moveTo>
                    <a:pt x="438212" y="0"/>
                  </a:moveTo>
                  <a:cubicBezTo>
                    <a:pt x="196194" y="0"/>
                    <a:pt x="0" y="181951"/>
                    <a:pt x="0" y="406400"/>
                  </a:cubicBezTo>
                  <a:cubicBezTo>
                    <a:pt x="0" y="630849"/>
                    <a:pt x="196194" y="812800"/>
                    <a:pt x="438212" y="812800"/>
                  </a:cubicBezTo>
                  <a:cubicBezTo>
                    <a:pt x="680230" y="812800"/>
                    <a:pt x="876424" y="630849"/>
                    <a:pt x="876424" y="406400"/>
                  </a:cubicBezTo>
                  <a:cubicBezTo>
                    <a:pt x="876424" y="181951"/>
                    <a:pt x="680230" y="0"/>
                    <a:pt x="438212" y="0"/>
                  </a:cubicBezTo>
                  <a:close/>
                </a:path>
              </a:pathLst>
            </a:custGeom>
            <a:solidFill>
              <a:srgbClr val="598196"/>
            </a:solidFill>
          </p:spPr>
        </p:sp>
        <p:sp>
          <p:nvSpPr>
            <p:cNvPr id="10" name="TextBox 10"/>
            <p:cNvSpPr txBox="1"/>
            <p:nvPr/>
          </p:nvSpPr>
          <p:spPr>
            <a:xfrm>
              <a:off x="82165" y="0"/>
              <a:ext cx="712095" cy="736600"/>
            </a:xfrm>
            <a:prstGeom prst="rect">
              <a:avLst/>
            </a:prstGeom>
          </p:spPr>
          <p:txBody>
            <a:bodyPr lIns="50800" tIns="50800" rIns="50800" bIns="50800" rtlCol="0" anchor="ctr"/>
            <a:lstStyle/>
            <a:p>
              <a:pPr algn="ctr">
                <a:lnSpc>
                  <a:spcPts val="4899"/>
                </a:lnSpc>
              </a:pPr>
              <a:r>
                <a:rPr lang="en-US" sz="3499">
                  <a:solidFill>
                    <a:srgbClr val="FFFFFF"/>
                  </a:solidFill>
                  <a:latin typeface="Helios"/>
                  <a:ea typeface="Helios"/>
                  <a:cs typeface="Helios"/>
                  <a:sym typeface="Helios"/>
                </a:rPr>
                <a:t>HAGAR SHAWKY</a:t>
              </a:r>
            </a:p>
          </p:txBody>
        </p:sp>
      </p:grpSp>
      <p:grpSp>
        <p:nvGrpSpPr>
          <p:cNvPr id="11" name="Group 11"/>
          <p:cNvGrpSpPr/>
          <p:nvPr/>
        </p:nvGrpSpPr>
        <p:grpSpPr>
          <a:xfrm>
            <a:off x="11356130" y="3749668"/>
            <a:ext cx="3161743" cy="2787663"/>
            <a:chOff x="0" y="0"/>
            <a:chExt cx="921870" cy="812800"/>
          </a:xfrm>
        </p:grpSpPr>
        <p:sp>
          <p:nvSpPr>
            <p:cNvPr id="12" name="Freeform 12"/>
            <p:cNvSpPr/>
            <p:nvPr/>
          </p:nvSpPr>
          <p:spPr>
            <a:xfrm>
              <a:off x="0" y="0"/>
              <a:ext cx="921870" cy="812800"/>
            </a:xfrm>
            <a:custGeom>
              <a:avLst/>
              <a:gdLst/>
              <a:ahLst/>
              <a:cxnLst/>
              <a:rect l="l" t="t" r="r" b="b"/>
              <a:pathLst>
                <a:path w="921870" h="812800">
                  <a:moveTo>
                    <a:pt x="460935" y="0"/>
                  </a:moveTo>
                  <a:cubicBezTo>
                    <a:pt x="206368" y="0"/>
                    <a:pt x="0" y="181951"/>
                    <a:pt x="0" y="406400"/>
                  </a:cubicBezTo>
                  <a:cubicBezTo>
                    <a:pt x="0" y="630849"/>
                    <a:pt x="206368" y="812800"/>
                    <a:pt x="460935" y="812800"/>
                  </a:cubicBezTo>
                  <a:cubicBezTo>
                    <a:pt x="715503" y="812800"/>
                    <a:pt x="921870" y="630849"/>
                    <a:pt x="921870" y="406400"/>
                  </a:cubicBezTo>
                  <a:cubicBezTo>
                    <a:pt x="921870" y="181951"/>
                    <a:pt x="715503" y="0"/>
                    <a:pt x="460935" y="0"/>
                  </a:cubicBezTo>
                  <a:close/>
                </a:path>
              </a:pathLst>
            </a:custGeom>
            <a:solidFill>
              <a:srgbClr val="598196"/>
            </a:solidFill>
          </p:spPr>
        </p:sp>
        <p:sp>
          <p:nvSpPr>
            <p:cNvPr id="13" name="TextBox 13"/>
            <p:cNvSpPr txBox="1"/>
            <p:nvPr/>
          </p:nvSpPr>
          <p:spPr>
            <a:xfrm>
              <a:off x="86425" y="-9525"/>
              <a:ext cx="749020" cy="746125"/>
            </a:xfrm>
            <a:prstGeom prst="rect">
              <a:avLst/>
            </a:prstGeom>
          </p:spPr>
          <p:txBody>
            <a:bodyPr lIns="50800" tIns="50800" rIns="50800" bIns="50800" rtlCol="0" anchor="ctr"/>
            <a:lstStyle/>
            <a:p>
              <a:pPr algn="ctr">
                <a:lnSpc>
                  <a:spcPts val="4900"/>
                </a:lnSpc>
              </a:pPr>
              <a:r>
                <a:rPr lang="en-US" sz="3500">
                  <a:solidFill>
                    <a:srgbClr val="FFFFFF"/>
                  </a:solidFill>
                  <a:latin typeface="Helios"/>
                  <a:ea typeface="Helios"/>
                  <a:cs typeface="Helios"/>
                  <a:sym typeface="Helios"/>
                </a:rPr>
                <a:t>MOHAMED HASSAN</a:t>
              </a:r>
            </a:p>
          </p:txBody>
        </p:sp>
      </p:grpSp>
      <p:grpSp>
        <p:nvGrpSpPr>
          <p:cNvPr id="14" name="Group 14"/>
          <p:cNvGrpSpPr/>
          <p:nvPr/>
        </p:nvGrpSpPr>
        <p:grpSpPr>
          <a:xfrm>
            <a:off x="8513914" y="3754431"/>
            <a:ext cx="2896770" cy="2787663"/>
            <a:chOff x="0" y="0"/>
            <a:chExt cx="844612" cy="812800"/>
          </a:xfrm>
        </p:grpSpPr>
        <p:sp>
          <p:nvSpPr>
            <p:cNvPr id="15" name="Freeform 15"/>
            <p:cNvSpPr/>
            <p:nvPr/>
          </p:nvSpPr>
          <p:spPr>
            <a:xfrm>
              <a:off x="0" y="0"/>
              <a:ext cx="844612" cy="812800"/>
            </a:xfrm>
            <a:custGeom>
              <a:avLst/>
              <a:gdLst/>
              <a:ahLst/>
              <a:cxnLst/>
              <a:rect l="l" t="t" r="r" b="b"/>
              <a:pathLst>
                <a:path w="844612" h="812800">
                  <a:moveTo>
                    <a:pt x="422306" y="0"/>
                  </a:moveTo>
                  <a:cubicBezTo>
                    <a:pt x="189073" y="0"/>
                    <a:pt x="0" y="181951"/>
                    <a:pt x="0" y="406400"/>
                  </a:cubicBezTo>
                  <a:cubicBezTo>
                    <a:pt x="0" y="630849"/>
                    <a:pt x="189073" y="812800"/>
                    <a:pt x="422306" y="812800"/>
                  </a:cubicBezTo>
                  <a:cubicBezTo>
                    <a:pt x="655539" y="812800"/>
                    <a:pt x="844612" y="630849"/>
                    <a:pt x="844612" y="406400"/>
                  </a:cubicBezTo>
                  <a:cubicBezTo>
                    <a:pt x="844612" y="181951"/>
                    <a:pt x="655539" y="0"/>
                    <a:pt x="422306" y="0"/>
                  </a:cubicBezTo>
                  <a:close/>
                </a:path>
              </a:pathLst>
            </a:custGeom>
            <a:solidFill>
              <a:srgbClr val="598196"/>
            </a:solidFill>
          </p:spPr>
        </p:sp>
        <p:sp>
          <p:nvSpPr>
            <p:cNvPr id="16" name="TextBox 16"/>
            <p:cNvSpPr txBox="1"/>
            <p:nvPr/>
          </p:nvSpPr>
          <p:spPr>
            <a:xfrm>
              <a:off x="79182" y="-9525"/>
              <a:ext cx="686247" cy="746125"/>
            </a:xfrm>
            <a:prstGeom prst="rect">
              <a:avLst/>
            </a:prstGeom>
          </p:spPr>
          <p:txBody>
            <a:bodyPr lIns="50800" tIns="50800" rIns="50800" bIns="50800" rtlCol="0" anchor="ctr"/>
            <a:lstStyle/>
            <a:p>
              <a:pPr algn="ctr">
                <a:lnSpc>
                  <a:spcPts val="4900"/>
                </a:lnSpc>
              </a:pPr>
              <a:r>
                <a:rPr lang="en-US" sz="3500">
                  <a:solidFill>
                    <a:srgbClr val="FFFFFF"/>
                  </a:solidFill>
                  <a:latin typeface="Helios"/>
                  <a:ea typeface="Helios"/>
                  <a:cs typeface="Helios"/>
                  <a:sym typeface="Helios"/>
                </a:rPr>
                <a:t>HEBA FAISAL</a:t>
              </a:r>
            </a:p>
          </p:txBody>
        </p:sp>
      </p:grpSp>
      <p:sp>
        <p:nvSpPr>
          <p:cNvPr id="17" name="TextBox 17"/>
          <p:cNvSpPr txBox="1"/>
          <p:nvPr/>
        </p:nvSpPr>
        <p:spPr>
          <a:xfrm>
            <a:off x="841660" y="1026691"/>
            <a:ext cx="9449914" cy="1130345"/>
          </a:xfrm>
          <a:prstGeom prst="rect">
            <a:avLst/>
          </a:prstGeom>
        </p:spPr>
        <p:txBody>
          <a:bodyPr lIns="0" tIns="0" rIns="0" bIns="0" rtlCol="0" anchor="t">
            <a:spAutoFit/>
          </a:bodyPr>
          <a:lstStyle/>
          <a:p>
            <a:pPr algn="l">
              <a:lnSpc>
                <a:spcPts val="9099"/>
              </a:lnSpc>
            </a:pPr>
            <a:r>
              <a:rPr lang="en-US" sz="6999" spc="167">
                <a:solidFill>
                  <a:srgbClr val="86B4C4"/>
                </a:solidFill>
                <a:latin typeface="League Spartan"/>
                <a:ea typeface="League Spartan"/>
                <a:cs typeface="League Spartan"/>
                <a:sym typeface="League Spartan"/>
              </a:rPr>
              <a:t>Our Team</a:t>
            </a:r>
          </a:p>
        </p:txBody>
      </p:sp>
      <p:sp>
        <p:nvSpPr>
          <p:cNvPr id="18" name="AutoShape 18"/>
          <p:cNvSpPr/>
          <p:nvPr/>
        </p:nvSpPr>
        <p:spPr>
          <a:xfrm>
            <a:off x="516954" y="8940486"/>
            <a:ext cx="4043408" cy="0"/>
          </a:xfrm>
          <a:prstGeom prst="line">
            <a:avLst/>
          </a:prstGeom>
          <a:ln w="85725" cap="flat">
            <a:solidFill>
              <a:srgbClr val="86B4C4"/>
            </a:solidFill>
            <a:prstDash val="solid"/>
            <a:headEnd type="none" w="sm" len="sm"/>
            <a:tailEnd type="none" w="sm" len="sm"/>
          </a:ln>
        </p:spPr>
      </p:sp>
      <p:grpSp>
        <p:nvGrpSpPr>
          <p:cNvPr id="19" name="Group 19"/>
          <p:cNvGrpSpPr/>
          <p:nvPr/>
        </p:nvGrpSpPr>
        <p:grpSpPr>
          <a:xfrm>
            <a:off x="10016852" y="1342966"/>
            <a:ext cx="2969235" cy="2787663"/>
            <a:chOff x="0" y="0"/>
            <a:chExt cx="865741" cy="812800"/>
          </a:xfrm>
        </p:grpSpPr>
        <p:sp>
          <p:nvSpPr>
            <p:cNvPr id="20" name="Freeform 20"/>
            <p:cNvSpPr/>
            <p:nvPr/>
          </p:nvSpPr>
          <p:spPr>
            <a:xfrm>
              <a:off x="0" y="0"/>
              <a:ext cx="865741" cy="812800"/>
            </a:xfrm>
            <a:custGeom>
              <a:avLst/>
              <a:gdLst/>
              <a:ahLst/>
              <a:cxnLst/>
              <a:rect l="l" t="t" r="r" b="b"/>
              <a:pathLst>
                <a:path w="865741" h="812800">
                  <a:moveTo>
                    <a:pt x="432870" y="0"/>
                  </a:moveTo>
                  <a:cubicBezTo>
                    <a:pt x="193803" y="0"/>
                    <a:pt x="0" y="181951"/>
                    <a:pt x="0" y="406400"/>
                  </a:cubicBezTo>
                  <a:cubicBezTo>
                    <a:pt x="0" y="630849"/>
                    <a:pt x="193803" y="812800"/>
                    <a:pt x="432870" y="812800"/>
                  </a:cubicBezTo>
                  <a:cubicBezTo>
                    <a:pt x="671938" y="812800"/>
                    <a:pt x="865741" y="630849"/>
                    <a:pt x="865741" y="406400"/>
                  </a:cubicBezTo>
                  <a:cubicBezTo>
                    <a:pt x="865741" y="181951"/>
                    <a:pt x="671938" y="0"/>
                    <a:pt x="432870" y="0"/>
                  </a:cubicBezTo>
                  <a:close/>
                </a:path>
              </a:pathLst>
            </a:custGeom>
            <a:solidFill>
              <a:srgbClr val="598196"/>
            </a:solidFill>
          </p:spPr>
        </p:sp>
        <p:sp>
          <p:nvSpPr>
            <p:cNvPr id="21" name="TextBox 21"/>
            <p:cNvSpPr txBox="1"/>
            <p:nvPr/>
          </p:nvSpPr>
          <p:spPr>
            <a:xfrm>
              <a:off x="81163" y="-9525"/>
              <a:ext cx="703415" cy="746125"/>
            </a:xfrm>
            <a:prstGeom prst="rect">
              <a:avLst/>
            </a:prstGeom>
          </p:spPr>
          <p:txBody>
            <a:bodyPr lIns="50800" tIns="50800" rIns="50800" bIns="50800" rtlCol="0" anchor="ctr"/>
            <a:lstStyle/>
            <a:p>
              <a:pPr algn="ctr">
                <a:lnSpc>
                  <a:spcPts val="4900"/>
                </a:lnSpc>
              </a:pPr>
              <a:r>
                <a:rPr lang="en-US" sz="3500">
                  <a:solidFill>
                    <a:srgbClr val="FFFFFF"/>
                  </a:solidFill>
                  <a:latin typeface="Helios"/>
                  <a:ea typeface="Helios"/>
                  <a:cs typeface="Helios"/>
                  <a:sym typeface="Helios"/>
                </a:rPr>
                <a:t>MOHAMED HAMDY</a:t>
              </a:r>
            </a:p>
          </p:txBody>
        </p:sp>
      </p:grpSp>
      <p:grpSp>
        <p:nvGrpSpPr>
          <p:cNvPr id="22" name="Group 22"/>
          <p:cNvGrpSpPr/>
          <p:nvPr/>
        </p:nvGrpSpPr>
        <p:grpSpPr>
          <a:xfrm>
            <a:off x="10016852" y="6109960"/>
            <a:ext cx="2787663" cy="278766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8196"/>
            </a:solidFill>
          </p:spPr>
        </p:sp>
        <p:sp>
          <p:nvSpPr>
            <p:cNvPr id="24" name="TextBox 24"/>
            <p:cNvSpPr txBox="1"/>
            <p:nvPr/>
          </p:nvSpPr>
          <p:spPr>
            <a:xfrm>
              <a:off x="76200" y="-9525"/>
              <a:ext cx="660400" cy="746125"/>
            </a:xfrm>
            <a:prstGeom prst="rect">
              <a:avLst/>
            </a:prstGeom>
          </p:spPr>
          <p:txBody>
            <a:bodyPr lIns="50800" tIns="50800" rIns="50800" bIns="50800" rtlCol="0" anchor="ctr"/>
            <a:lstStyle/>
            <a:p>
              <a:pPr algn="ctr">
                <a:lnSpc>
                  <a:spcPts val="4900"/>
                </a:lnSpc>
              </a:pPr>
              <a:r>
                <a:rPr lang="en-US" sz="3500">
                  <a:solidFill>
                    <a:srgbClr val="FFFFFF"/>
                  </a:solidFill>
                  <a:latin typeface="Helios"/>
                  <a:ea typeface="Helios"/>
                  <a:cs typeface="Helios"/>
                  <a:sym typeface="Helios"/>
                </a:rPr>
                <a:t>BOULA WAEL</a:t>
              </a:r>
            </a:p>
          </p:txBody>
        </p:sp>
      </p:grpSp>
      <p:sp>
        <p:nvSpPr>
          <p:cNvPr id="25" name="TextBox 25"/>
          <p:cNvSpPr txBox="1"/>
          <p:nvPr/>
        </p:nvSpPr>
        <p:spPr>
          <a:xfrm>
            <a:off x="314630" y="8348142"/>
            <a:ext cx="4448056" cy="348929"/>
          </a:xfrm>
          <a:prstGeom prst="rect">
            <a:avLst/>
          </a:prstGeom>
        </p:spPr>
        <p:txBody>
          <a:bodyPr lIns="0" tIns="0" rIns="0" bIns="0" rtlCol="0" anchor="t">
            <a:spAutoFit/>
          </a:bodyPr>
          <a:lstStyle/>
          <a:p>
            <a:pPr algn="ctr">
              <a:lnSpc>
                <a:spcPts val="2817"/>
              </a:lnSpc>
            </a:pPr>
            <a:r>
              <a:rPr lang="en-US" sz="2012" b="1">
                <a:solidFill>
                  <a:srgbClr val="604058"/>
                </a:solidFill>
                <a:latin typeface="Canva Sans Bold"/>
                <a:ea typeface="Canva Sans Bold"/>
                <a:cs typeface="Canva Sans Bold"/>
                <a:sym typeface="Canva Sans Bold"/>
              </a:rPr>
              <a:t>Supervisor: ENG.MUSTAFA MANSY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91664" y="-208395"/>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2226998" y="335041"/>
            <a:ext cx="9922086" cy="1742643"/>
          </a:xfrm>
          <a:prstGeom prst="rect">
            <a:avLst/>
          </a:prstGeom>
        </p:spPr>
        <p:txBody>
          <a:bodyPr lIns="0" tIns="0" rIns="0" bIns="0" rtlCol="0" anchor="t">
            <a:spAutoFit/>
          </a:bodyPr>
          <a:lstStyle/>
          <a:p>
            <a:pPr algn="ctr">
              <a:lnSpc>
                <a:spcPts val="6974"/>
              </a:lnSpc>
            </a:pPr>
            <a:r>
              <a:rPr lang="en-US" sz="4981" b="1">
                <a:solidFill>
                  <a:srgbClr val="604058"/>
                </a:solidFill>
                <a:latin typeface="Canva Sans Bold"/>
                <a:ea typeface="Canva Sans Bold"/>
                <a:cs typeface="Canva Sans Bold"/>
                <a:sym typeface="Canva Sans Bold"/>
              </a:rPr>
              <a:t>Quality check </a:t>
            </a:r>
          </a:p>
          <a:p>
            <a:pPr algn="ctr">
              <a:lnSpc>
                <a:spcPts val="7103"/>
              </a:lnSpc>
            </a:pPr>
            <a:endParaRPr lang="en-US" sz="4981" b="1">
              <a:solidFill>
                <a:srgbClr val="604058"/>
              </a:solidFill>
              <a:latin typeface="Canva Sans Bold"/>
              <a:ea typeface="Canva Sans Bold"/>
              <a:cs typeface="Canva Sans Bold"/>
              <a:sym typeface="Canva Sans Bold"/>
            </a:endParaRP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8" name="Freeform 8"/>
          <p:cNvSpPr/>
          <p:nvPr/>
        </p:nvSpPr>
        <p:spPr>
          <a:xfrm>
            <a:off x="330807" y="2321191"/>
            <a:ext cx="17132085" cy="5846324"/>
          </a:xfrm>
          <a:custGeom>
            <a:avLst/>
            <a:gdLst/>
            <a:ahLst/>
            <a:cxnLst/>
            <a:rect l="l" t="t" r="r" b="b"/>
            <a:pathLst>
              <a:path w="17132085" h="5846324">
                <a:moveTo>
                  <a:pt x="0" y="0"/>
                </a:moveTo>
                <a:lnTo>
                  <a:pt x="17132085" y="0"/>
                </a:lnTo>
                <a:lnTo>
                  <a:pt x="17132085" y="5846324"/>
                </a:lnTo>
                <a:lnTo>
                  <a:pt x="0" y="5846324"/>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1231" y="1028700"/>
            <a:ext cx="13758346" cy="9407269"/>
          </a:xfrm>
          <a:custGeom>
            <a:avLst/>
            <a:gdLst/>
            <a:ahLst/>
            <a:cxnLst/>
            <a:rect l="l" t="t" r="r" b="b"/>
            <a:pathLst>
              <a:path w="13758346" h="9407269">
                <a:moveTo>
                  <a:pt x="0" y="0"/>
                </a:moveTo>
                <a:lnTo>
                  <a:pt x="13758345" y="0"/>
                </a:lnTo>
                <a:lnTo>
                  <a:pt x="13758345" y="9407269"/>
                </a:lnTo>
                <a:lnTo>
                  <a:pt x="0" y="9407269"/>
                </a:lnTo>
                <a:lnTo>
                  <a:pt x="0" y="0"/>
                </a:lnTo>
                <a:close/>
              </a:path>
            </a:pathLst>
          </a:custGeom>
          <a:blipFill>
            <a:blip r:embed="rId2"/>
            <a:stretch>
              <a:fillRect/>
            </a:stretch>
          </a:blipFill>
        </p:spPr>
      </p:sp>
      <p:sp>
        <p:nvSpPr>
          <p:cNvPr id="3" name="TextBox 3"/>
          <p:cNvSpPr txBox="1"/>
          <p:nvPr/>
        </p:nvSpPr>
        <p:spPr>
          <a:xfrm>
            <a:off x="3960" y="141605"/>
            <a:ext cx="8558336" cy="927100"/>
          </a:xfrm>
          <a:prstGeom prst="rect">
            <a:avLst/>
          </a:prstGeom>
        </p:spPr>
        <p:txBody>
          <a:bodyPr lIns="0" tIns="0" rIns="0" bIns="0" rtlCol="0" anchor="t">
            <a:spAutoFit/>
          </a:bodyPr>
          <a:lstStyle/>
          <a:p>
            <a:pPr algn="ctr">
              <a:lnSpc>
                <a:spcPts val="7699"/>
              </a:lnSpc>
            </a:pPr>
            <a:r>
              <a:rPr lang="en-US" sz="5499" b="1">
                <a:solidFill>
                  <a:srgbClr val="604058"/>
                </a:solidFill>
                <a:latin typeface="Canva Sans Bold"/>
                <a:ea typeface="Canva Sans Bold"/>
                <a:cs typeface="Canva Sans Bold"/>
                <a:sym typeface="Canva Sans Bold"/>
              </a:rPr>
              <a:t>Inventory</a:t>
            </a:r>
            <a:r>
              <a:rPr lang="en-US" sz="5499" b="1">
                <a:solidFill>
                  <a:srgbClr val="000000"/>
                </a:solidFill>
                <a:latin typeface="Canva Sans Bold"/>
                <a:ea typeface="Canva Sans Bold"/>
                <a:cs typeface="Canva Sans Bold"/>
                <a:sym typeface="Canva Sans Bold"/>
              </a:rPr>
              <a:t> </a:t>
            </a:r>
            <a:r>
              <a:rPr lang="en-US" sz="5499" b="1">
                <a:solidFill>
                  <a:srgbClr val="604058"/>
                </a:solidFill>
                <a:latin typeface="Canva Sans Bold"/>
                <a:ea typeface="Canva Sans Bold"/>
                <a:cs typeface="Canva Sans Bold"/>
                <a:sym typeface="Canva Sans Bold"/>
              </a:rPr>
              <a:t>Locations </a:t>
            </a:r>
          </a:p>
        </p:txBody>
      </p:sp>
      <p:grpSp>
        <p:nvGrpSpPr>
          <p:cNvPr id="4" name="Group 4"/>
          <p:cNvGrpSpPr/>
          <p:nvPr/>
        </p:nvGrpSpPr>
        <p:grpSpPr>
          <a:xfrm>
            <a:off x="12754575" y="-1757316"/>
            <a:ext cx="10495792" cy="12193285"/>
            <a:chOff x="0" y="0"/>
            <a:chExt cx="432299" cy="502215"/>
          </a:xfrm>
        </p:grpSpPr>
        <p:sp>
          <p:nvSpPr>
            <p:cNvPr id="5" name="Freeform 5"/>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6" name="TextBox 6"/>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54575" y="-1757316"/>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0" y="1028700"/>
            <a:ext cx="8664365" cy="4309180"/>
          </a:xfrm>
          <a:custGeom>
            <a:avLst/>
            <a:gdLst/>
            <a:ahLst/>
            <a:cxnLst/>
            <a:rect l="l" t="t" r="r" b="b"/>
            <a:pathLst>
              <a:path w="8664365" h="4309180">
                <a:moveTo>
                  <a:pt x="0" y="0"/>
                </a:moveTo>
                <a:lnTo>
                  <a:pt x="8664365" y="0"/>
                </a:lnTo>
                <a:lnTo>
                  <a:pt x="8664365" y="4309180"/>
                </a:lnTo>
                <a:lnTo>
                  <a:pt x="0" y="4309180"/>
                </a:lnTo>
                <a:lnTo>
                  <a:pt x="0" y="0"/>
                </a:lnTo>
                <a:close/>
              </a:path>
            </a:pathLst>
          </a:custGeom>
          <a:blipFill>
            <a:blip r:embed="rId3"/>
            <a:stretch>
              <a:fillRect/>
            </a:stretch>
          </a:blipFill>
        </p:spPr>
      </p:sp>
      <p:sp>
        <p:nvSpPr>
          <p:cNvPr id="7" name="Freeform 7"/>
          <p:cNvSpPr/>
          <p:nvPr/>
        </p:nvSpPr>
        <p:spPr>
          <a:xfrm>
            <a:off x="5679095" y="3307758"/>
            <a:ext cx="12323376" cy="8345506"/>
          </a:xfrm>
          <a:custGeom>
            <a:avLst/>
            <a:gdLst/>
            <a:ahLst/>
            <a:cxnLst/>
            <a:rect l="l" t="t" r="r" b="b"/>
            <a:pathLst>
              <a:path w="12323376" h="8345506">
                <a:moveTo>
                  <a:pt x="0" y="0"/>
                </a:moveTo>
                <a:lnTo>
                  <a:pt x="12323376" y="0"/>
                </a:lnTo>
                <a:lnTo>
                  <a:pt x="12323376" y="8345506"/>
                </a:lnTo>
                <a:lnTo>
                  <a:pt x="0" y="8345506"/>
                </a:lnTo>
                <a:lnTo>
                  <a:pt x="0" y="0"/>
                </a:lnTo>
                <a:close/>
              </a:path>
            </a:pathLst>
          </a:custGeom>
          <a:blipFill>
            <a:blip r:embed="rId4"/>
            <a:stretch>
              <a:fillRect l="-386" r="-386" b="-2675"/>
            </a:stretch>
          </a:blipFill>
        </p:spPr>
      </p:sp>
      <p:sp>
        <p:nvSpPr>
          <p:cNvPr id="8" name="TextBox 8"/>
          <p:cNvSpPr txBox="1"/>
          <p:nvPr/>
        </p:nvSpPr>
        <p:spPr>
          <a:xfrm>
            <a:off x="-693367" y="-95250"/>
            <a:ext cx="8558336" cy="927100"/>
          </a:xfrm>
          <a:prstGeom prst="rect">
            <a:avLst/>
          </a:prstGeom>
        </p:spPr>
        <p:txBody>
          <a:bodyPr lIns="0" tIns="0" rIns="0" bIns="0" rtlCol="0" anchor="t">
            <a:spAutoFit/>
          </a:bodyPr>
          <a:lstStyle/>
          <a:p>
            <a:pPr algn="ctr">
              <a:lnSpc>
                <a:spcPts val="7699"/>
              </a:lnSpc>
            </a:pPr>
            <a:r>
              <a:rPr lang="en-US" sz="5499" b="1">
                <a:solidFill>
                  <a:srgbClr val="604058"/>
                </a:solidFill>
                <a:latin typeface="Canva Sans Bold"/>
                <a:ea typeface="Canva Sans Bold"/>
                <a:cs typeface="Canva Sans Bold"/>
                <a:sym typeface="Canva Sans Bold"/>
              </a:rPr>
              <a:t>Virtual Location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8225" y="90704"/>
            <a:ext cx="9922086" cy="963315"/>
          </a:xfrm>
          <a:prstGeom prst="rect">
            <a:avLst/>
          </a:prstGeom>
        </p:spPr>
        <p:txBody>
          <a:bodyPr lIns="0" tIns="0" rIns="0" bIns="0" rtlCol="0" anchor="t">
            <a:spAutoFit/>
          </a:bodyPr>
          <a:lstStyle/>
          <a:p>
            <a:pPr algn="ctr">
              <a:lnSpc>
                <a:spcPts val="7803"/>
              </a:lnSpc>
            </a:pPr>
            <a:r>
              <a:rPr lang="en-US" sz="5574" b="1">
                <a:solidFill>
                  <a:srgbClr val="604058"/>
                </a:solidFill>
                <a:latin typeface="Canva Sans Bold"/>
                <a:ea typeface="Canva Sans Bold"/>
                <a:cs typeface="Canva Sans Bold"/>
                <a:sym typeface="Canva Sans Bold"/>
              </a:rPr>
              <a:t>Scrap  </a:t>
            </a:r>
          </a:p>
        </p:txBody>
      </p:sp>
      <p:sp>
        <p:nvSpPr>
          <p:cNvPr id="3" name="Freeform 3"/>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4" name="Freeform 4"/>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5" name="Freeform 5"/>
          <p:cNvSpPr/>
          <p:nvPr/>
        </p:nvSpPr>
        <p:spPr>
          <a:xfrm>
            <a:off x="468908" y="1918252"/>
            <a:ext cx="14805775" cy="6995729"/>
          </a:xfrm>
          <a:custGeom>
            <a:avLst/>
            <a:gdLst/>
            <a:ahLst/>
            <a:cxnLst/>
            <a:rect l="l" t="t" r="r" b="b"/>
            <a:pathLst>
              <a:path w="14805775" h="6995729">
                <a:moveTo>
                  <a:pt x="0" y="0"/>
                </a:moveTo>
                <a:lnTo>
                  <a:pt x="14805775" y="0"/>
                </a:lnTo>
                <a:lnTo>
                  <a:pt x="14805775" y="6995729"/>
                </a:lnTo>
                <a:lnTo>
                  <a:pt x="0" y="6995729"/>
                </a:lnTo>
                <a:lnTo>
                  <a:pt x="0" y="0"/>
                </a:lnTo>
                <a:close/>
              </a:path>
            </a:pathLst>
          </a:custGeom>
          <a:blipFill>
            <a:blip r:embed="rId4"/>
            <a:stretch>
              <a:fillRect/>
            </a:stretch>
          </a:blipFill>
        </p:spPr>
      </p:sp>
      <p:grpSp>
        <p:nvGrpSpPr>
          <p:cNvPr id="6" name="Group 6"/>
          <p:cNvGrpSpPr/>
          <p:nvPr/>
        </p:nvGrpSpPr>
        <p:grpSpPr>
          <a:xfrm>
            <a:off x="12167280" y="0"/>
            <a:ext cx="10495792" cy="12193285"/>
            <a:chOff x="0" y="0"/>
            <a:chExt cx="432299" cy="502215"/>
          </a:xfrm>
        </p:grpSpPr>
        <p:sp>
          <p:nvSpPr>
            <p:cNvPr id="7" name="Freeform 7"/>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8" name="TextBox 8"/>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685794" y="1496803"/>
            <a:ext cx="12122661" cy="8096419"/>
          </a:xfrm>
          <a:custGeom>
            <a:avLst/>
            <a:gdLst/>
            <a:ahLst/>
            <a:cxnLst/>
            <a:rect l="l" t="t" r="r" b="b"/>
            <a:pathLst>
              <a:path w="12122661" h="8096419">
                <a:moveTo>
                  <a:pt x="0" y="0"/>
                </a:moveTo>
                <a:lnTo>
                  <a:pt x="12122661" y="0"/>
                </a:lnTo>
                <a:lnTo>
                  <a:pt x="12122661" y="8096419"/>
                </a:lnTo>
                <a:lnTo>
                  <a:pt x="0" y="8096419"/>
                </a:lnTo>
                <a:lnTo>
                  <a:pt x="0" y="0"/>
                </a:lnTo>
                <a:close/>
              </a:path>
            </a:pathLst>
          </a:custGeom>
          <a:blipFill>
            <a:blip r:embed="rId2"/>
            <a:stretch>
              <a:fillRect t="-7797" b="-194"/>
            </a:stretch>
          </a:blipFill>
        </p:spPr>
      </p:sp>
      <p:sp>
        <p:nvSpPr>
          <p:cNvPr id="6" name="TextBox 6"/>
          <p:cNvSpPr txBox="1"/>
          <p:nvPr/>
        </p:nvSpPr>
        <p:spPr>
          <a:xfrm>
            <a:off x="-1728225" y="109754"/>
            <a:ext cx="9922086" cy="1810306"/>
          </a:xfrm>
          <a:prstGeom prst="rect">
            <a:avLst/>
          </a:prstGeom>
        </p:spPr>
        <p:txBody>
          <a:bodyPr lIns="0" tIns="0" rIns="0" bIns="0" rtlCol="0" anchor="t">
            <a:spAutoFit/>
          </a:bodyPr>
          <a:lstStyle/>
          <a:p>
            <a:pPr algn="ctr">
              <a:lnSpc>
                <a:spcPts val="7254"/>
              </a:lnSpc>
            </a:pPr>
            <a:r>
              <a:rPr lang="en-US" sz="5181" b="1">
                <a:solidFill>
                  <a:srgbClr val="604058"/>
                </a:solidFill>
                <a:latin typeface="Canva Sans Bold"/>
                <a:ea typeface="Canva Sans Bold"/>
                <a:cs typeface="Canva Sans Bold"/>
                <a:sym typeface="Canva Sans Bold"/>
              </a:rPr>
              <a:t>Product Category</a:t>
            </a:r>
          </a:p>
          <a:p>
            <a:pPr algn="ctr">
              <a:lnSpc>
                <a:spcPts val="7383"/>
              </a:lnSpc>
            </a:pPr>
            <a:endParaRPr lang="en-US" sz="5181" b="1">
              <a:solidFill>
                <a:srgbClr val="604058"/>
              </a:solidFill>
              <a:latin typeface="Canva Sans Bold"/>
              <a:ea typeface="Canva Sans Bold"/>
              <a:cs typeface="Canva Sans Bold"/>
              <a:sym typeface="Canva Sans Bold"/>
            </a:endParaRP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307461" y="1506317"/>
            <a:ext cx="16750348" cy="8375174"/>
          </a:xfrm>
          <a:custGeom>
            <a:avLst/>
            <a:gdLst/>
            <a:ahLst/>
            <a:cxnLst/>
            <a:rect l="l" t="t" r="r" b="b"/>
            <a:pathLst>
              <a:path w="16750348" h="8375174">
                <a:moveTo>
                  <a:pt x="0" y="0"/>
                </a:moveTo>
                <a:lnTo>
                  <a:pt x="16750349" y="0"/>
                </a:lnTo>
                <a:lnTo>
                  <a:pt x="16750349" y="8375174"/>
                </a:lnTo>
                <a:lnTo>
                  <a:pt x="0" y="8375174"/>
                </a:lnTo>
                <a:lnTo>
                  <a:pt x="0" y="0"/>
                </a:lnTo>
                <a:close/>
              </a:path>
            </a:pathLst>
          </a:custGeom>
          <a:blipFill>
            <a:blip r:embed="rId2"/>
            <a:stretch>
              <a:fillRect/>
            </a:stretch>
          </a:blipFill>
        </p:spPr>
      </p:sp>
      <p:sp>
        <p:nvSpPr>
          <p:cNvPr id="6" name="TextBox 6"/>
          <p:cNvSpPr txBox="1"/>
          <p:nvPr/>
        </p:nvSpPr>
        <p:spPr>
          <a:xfrm>
            <a:off x="307461" y="100945"/>
            <a:ext cx="9922086" cy="927755"/>
          </a:xfrm>
          <a:prstGeom prst="rect">
            <a:avLst/>
          </a:prstGeom>
        </p:spPr>
        <p:txBody>
          <a:bodyPr lIns="0" tIns="0" rIns="0" bIns="0" rtlCol="0" anchor="t">
            <a:spAutoFit/>
          </a:bodyPr>
          <a:lstStyle/>
          <a:p>
            <a:pPr algn="ctr">
              <a:lnSpc>
                <a:spcPts val="7663"/>
              </a:lnSpc>
            </a:pPr>
            <a:r>
              <a:rPr lang="en-US" sz="5474" b="1">
                <a:solidFill>
                  <a:srgbClr val="604058"/>
                </a:solidFill>
                <a:latin typeface="Canva Sans Bold"/>
                <a:ea typeface="Canva Sans Bold"/>
                <a:cs typeface="Canva Sans Bold"/>
                <a:sym typeface="Canva Sans Bold"/>
              </a:rPr>
              <a:t>Example of product category</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810487" y="1435725"/>
            <a:ext cx="15326299" cy="7415551"/>
          </a:xfrm>
          <a:custGeom>
            <a:avLst/>
            <a:gdLst/>
            <a:ahLst/>
            <a:cxnLst/>
            <a:rect l="l" t="t" r="r" b="b"/>
            <a:pathLst>
              <a:path w="15326299" h="7415551">
                <a:moveTo>
                  <a:pt x="0" y="0"/>
                </a:moveTo>
                <a:lnTo>
                  <a:pt x="15326299" y="0"/>
                </a:lnTo>
                <a:lnTo>
                  <a:pt x="15326299" y="7415550"/>
                </a:lnTo>
                <a:lnTo>
                  <a:pt x="0" y="7415550"/>
                </a:lnTo>
                <a:lnTo>
                  <a:pt x="0" y="0"/>
                </a:lnTo>
                <a:close/>
              </a:path>
            </a:pathLst>
          </a:custGeom>
          <a:blipFill>
            <a:blip r:embed="rId2"/>
            <a:stretch>
              <a:fillRect t="-1152" b="-1152"/>
            </a:stretch>
          </a:blipFill>
        </p:spPr>
      </p:sp>
      <p:sp>
        <p:nvSpPr>
          <p:cNvPr id="6" name="TextBox 6"/>
          <p:cNvSpPr txBox="1"/>
          <p:nvPr/>
        </p:nvSpPr>
        <p:spPr>
          <a:xfrm>
            <a:off x="-1728225" y="90704"/>
            <a:ext cx="9922086" cy="963315"/>
          </a:xfrm>
          <a:prstGeom prst="rect">
            <a:avLst/>
          </a:prstGeom>
        </p:spPr>
        <p:txBody>
          <a:bodyPr lIns="0" tIns="0" rIns="0" bIns="0" rtlCol="0" anchor="t">
            <a:spAutoFit/>
          </a:bodyPr>
          <a:lstStyle/>
          <a:p>
            <a:pPr algn="ctr">
              <a:lnSpc>
                <a:spcPts val="7803"/>
              </a:lnSpc>
            </a:pPr>
            <a:r>
              <a:rPr lang="en-US" sz="5574" b="1">
                <a:solidFill>
                  <a:srgbClr val="604058"/>
                </a:solidFill>
                <a:latin typeface="Canva Sans Bold"/>
                <a:ea typeface="Canva Sans Bold"/>
                <a:cs typeface="Canva Sans Bold"/>
                <a:sym typeface="Canva Sans Bold"/>
              </a:rPr>
              <a:t>Putaways Rule</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89421" y="2918683"/>
            <a:ext cx="18198579" cy="5732552"/>
          </a:xfrm>
          <a:custGeom>
            <a:avLst/>
            <a:gdLst/>
            <a:ahLst/>
            <a:cxnLst/>
            <a:rect l="l" t="t" r="r" b="b"/>
            <a:pathLst>
              <a:path w="18198579" h="5732552">
                <a:moveTo>
                  <a:pt x="0" y="0"/>
                </a:moveTo>
                <a:lnTo>
                  <a:pt x="18198579" y="0"/>
                </a:lnTo>
                <a:lnTo>
                  <a:pt x="18198579" y="5732552"/>
                </a:lnTo>
                <a:lnTo>
                  <a:pt x="0" y="5732552"/>
                </a:lnTo>
                <a:lnTo>
                  <a:pt x="0" y="0"/>
                </a:lnTo>
                <a:close/>
              </a:path>
            </a:pathLst>
          </a:custGeom>
          <a:blipFill>
            <a:blip r:embed="rId3"/>
            <a:stretch>
              <a:fillRect/>
            </a:stretch>
          </a:blipFill>
        </p:spPr>
      </p:sp>
      <p:sp>
        <p:nvSpPr>
          <p:cNvPr id="7" name="TextBox 7"/>
          <p:cNvSpPr txBox="1"/>
          <p:nvPr/>
        </p:nvSpPr>
        <p:spPr>
          <a:xfrm>
            <a:off x="307461" y="100945"/>
            <a:ext cx="9922086" cy="927755"/>
          </a:xfrm>
          <a:prstGeom prst="rect">
            <a:avLst/>
          </a:prstGeom>
        </p:spPr>
        <p:txBody>
          <a:bodyPr lIns="0" tIns="0" rIns="0" bIns="0" rtlCol="0" anchor="t">
            <a:spAutoFit/>
          </a:bodyPr>
          <a:lstStyle/>
          <a:p>
            <a:pPr algn="ctr">
              <a:lnSpc>
                <a:spcPts val="7663"/>
              </a:lnSpc>
            </a:pPr>
            <a:r>
              <a:rPr lang="en-US" sz="5474" b="1">
                <a:solidFill>
                  <a:srgbClr val="604058"/>
                </a:solidFill>
                <a:latin typeface="Canva Sans Bold"/>
                <a:ea typeface="Canva Sans Bold"/>
                <a:cs typeface="Canva Sans Bold"/>
                <a:sym typeface="Canva Sans Bold"/>
              </a:rPr>
              <a:t>Lots Numbers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354166" y="1310573"/>
            <a:ext cx="17061010" cy="8658463"/>
          </a:xfrm>
          <a:custGeom>
            <a:avLst/>
            <a:gdLst/>
            <a:ahLst/>
            <a:cxnLst/>
            <a:rect l="l" t="t" r="r" b="b"/>
            <a:pathLst>
              <a:path w="17061010" h="8658463">
                <a:moveTo>
                  <a:pt x="0" y="0"/>
                </a:moveTo>
                <a:lnTo>
                  <a:pt x="17061010" y="0"/>
                </a:lnTo>
                <a:lnTo>
                  <a:pt x="17061010" y="8658463"/>
                </a:lnTo>
                <a:lnTo>
                  <a:pt x="0" y="8658463"/>
                </a:lnTo>
                <a:lnTo>
                  <a:pt x="0" y="0"/>
                </a:lnTo>
                <a:close/>
              </a:path>
            </a:pathLst>
          </a:custGeom>
          <a:blipFill>
            <a:blip r:embed="rId3"/>
            <a:stretch>
              <a:fillRect/>
            </a:stretch>
          </a:blipFill>
        </p:spPr>
      </p:sp>
      <p:sp>
        <p:nvSpPr>
          <p:cNvPr id="7" name="TextBox 7"/>
          <p:cNvSpPr txBox="1"/>
          <p:nvPr/>
        </p:nvSpPr>
        <p:spPr>
          <a:xfrm>
            <a:off x="-538537" y="100945"/>
            <a:ext cx="9922086" cy="927755"/>
          </a:xfrm>
          <a:prstGeom prst="rect">
            <a:avLst/>
          </a:prstGeom>
        </p:spPr>
        <p:txBody>
          <a:bodyPr lIns="0" tIns="0" rIns="0" bIns="0" rtlCol="0" anchor="t">
            <a:spAutoFit/>
          </a:bodyPr>
          <a:lstStyle/>
          <a:p>
            <a:pPr algn="ctr">
              <a:lnSpc>
                <a:spcPts val="7663"/>
              </a:lnSpc>
            </a:pPr>
            <a:r>
              <a:rPr lang="en-US" sz="5474" b="1">
                <a:solidFill>
                  <a:srgbClr val="604058"/>
                </a:solidFill>
                <a:latin typeface="Canva Sans Bold"/>
                <a:ea typeface="Canva Sans Bold"/>
                <a:cs typeface="Canva Sans Bold"/>
                <a:sym typeface="Canva Sans Bold"/>
              </a:rPr>
              <a:t>Products with Barcode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1728225" y="90704"/>
            <a:ext cx="9922086" cy="963315"/>
          </a:xfrm>
          <a:prstGeom prst="rect">
            <a:avLst/>
          </a:prstGeom>
        </p:spPr>
        <p:txBody>
          <a:bodyPr lIns="0" tIns="0" rIns="0" bIns="0" rtlCol="0" anchor="t">
            <a:spAutoFit/>
          </a:bodyPr>
          <a:lstStyle/>
          <a:p>
            <a:pPr algn="ctr">
              <a:lnSpc>
                <a:spcPts val="7803"/>
              </a:lnSpc>
            </a:pPr>
            <a:r>
              <a:rPr lang="en-US" sz="5574" b="1">
                <a:solidFill>
                  <a:srgbClr val="604058"/>
                </a:solidFill>
                <a:latin typeface="Canva Sans Bold"/>
                <a:ea typeface="Canva Sans Bold"/>
                <a:cs typeface="Canva Sans Bold"/>
                <a:sym typeface="Canva Sans Bold"/>
              </a:rPr>
              <a:t>  Reordering Rules</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8" name="Freeform 8"/>
          <p:cNvSpPr/>
          <p:nvPr/>
        </p:nvSpPr>
        <p:spPr>
          <a:xfrm>
            <a:off x="326381" y="3141266"/>
            <a:ext cx="17672710" cy="3082099"/>
          </a:xfrm>
          <a:custGeom>
            <a:avLst/>
            <a:gdLst/>
            <a:ahLst/>
            <a:cxnLst/>
            <a:rect l="l" t="t" r="r" b="b"/>
            <a:pathLst>
              <a:path w="17672710" h="3082099">
                <a:moveTo>
                  <a:pt x="0" y="0"/>
                </a:moveTo>
                <a:lnTo>
                  <a:pt x="17672710" y="0"/>
                </a:lnTo>
                <a:lnTo>
                  <a:pt x="17672710" y="3082099"/>
                </a:lnTo>
                <a:lnTo>
                  <a:pt x="0" y="3082099"/>
                </a:lnTo>
                <a:lnTo>
                  <a:pt x="0" y="0"/>
                </a:lnTo>
                <a:close/>
              </a:path>
            </a:pathLst>
          </a:custGeom>
          <a:blipFill>
            <a:blip r:embed="rId4"/>
            <a:stretch>
              <a:fillRect b="-94238"/>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798485" y="-148194"/>
            <a:ext cx="12727251" cy="12193285"/>
            <a:chOff x="0" y="0"/>
            <a:chExt cx="524208" cy="502215"/>
          </a:xfrm>
        </p:grpSpPr>
        <p:sp>
          <p:nvSpPr>
            <p:cNvPr id="3" name="Freeform 3"/>
            <p:cNvSpPr/>
            <p:nvPr/>
          </p:nvSpPr>
          <p:spPr>
            <a:xfrm>
              <a:off x="0" y="0"/>
              <a:ext cx="524208" cy="502215"/>
            </a:xfrm>
            <a:custGeom>
              <a:avLst/>
              <a:gdLst/>
              <a:ahLst/>
              <a:cxnLst/>
              <a:rect l="l" t="t" r="r" b="b"/>
              <a:pathLst>
                <a:path w="524208" h="502215">
                  <a:moveTo>
                    <a:pt x="203200" y="0"/>
                  </a:moveTo>
                  <a:lnTo>
                    <a:pt x="524208" y="0"/>
                  </a:lnTo>
                  <a:lnTo>
                    <a:pt x="321008" y="502215"/>
                  </a:lnTo>
                  <a:lnTo>
                    <a:pt x="0" y="502215"/>
                  </a:lnTo>
                  <a:lnTo>
                    <a:pt x="203200" y="0"/>
                  </a:lnTo>
                  <a:close/>
                </a:path>
              </a:pathLst>
            </a:custGeom>
            <a:solidFill>
              <a:srgbClr val="604058"/>
            </a:solidFill>
          </p:spPr>
        </p:sp>
        <p:sp>
          <p:nvSpPr>
            <p:cNvPr id="4" name="TextBox 4"/>
            <p:cNvSpPr txBox="1"/>
            <p:nvPr/>
          </p:nvSpPr>
          <p:spPr>
            <a:xfrm>
              <a:off x="101600" y="-57150"/>
              <a:ext cx="321008" cy="559365"/>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7726619" y="2801752"/>
            <a:ext cx="3382855" cy="0"/>
          </a:xfrm>
          <a:prstGeom prst="line">
            <a:avLst/>
          </a:prstGeom>
          <a:ln w="85725" cap="flat">
            <a:solidFill>
              <a:srgbClr val="365679"/>
            </a:solidFill>
            <a:prstDash val="solid"/>
            <a:headEnd type="none" w="sm" len="sm"/>
            <a:tailEnd type="none" w="sm" len="sm"/>
          </a:ln>
        </p:spPr>
      </p:sp>
      <p:grpSp>
        <p:nvGrpSpPr>
          <p:cNvPr id="6" name="Group 6"/>
          <p:cNvGrpSpPr/>
          <p:nvPr/>
        </p:nvGrpSpPr>
        <p:grpSpPr>
          <a:xfrm rot="9902075">
            <a:off x="15780580" y="-117330"/>
            <a:ext cx="3620223" cy="3167695"/>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604058"/>
            </a:solidFill>
          </p:spPr>
        </p:sp>
        <p:sp>
          <p:nvSpPr>
            <p:cNvPr id="8" name="TextBox 8"/>
            <p:cNvSpPr txBox="1"/>
            <p:nvPr/>
          </p:nvSpPr>
          <p:spPr>
            <a:xfrm>
              <a:off x="127000" y="273050"/>
              <a:ext cx="558800" cy="387350"/>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7350131" y="1581379"/>
            <a:ext cx="7518687" cy="1011101"/>
          </a:xfrm>
          <a:prstGeom prst="rect">
            <a:avLst/>
          </a:prstGeom>
        </p:spPr>
        <p:txBody>
          <a:bodyPr lIns="0" tIns="0" rIns="0" bIns="0" rtlCol="0" anchor="t">
            <a:spAutoFit/>
          </a:bodyPr>
          <a:lstStyle/>
          <a:p>
            <a:pPr algn="l">
              <a:lnSpc>
                <a:spcPts val="8057"/>
              </a:lnSpc>
            </a:pPr>
            <a:r>
              <a:rPr lang="en-US" sz="6198" spc="148">
                <a:solidFill>
                  <a:srgbClr val="365679"/>
                </a:solidFill>
                <a:latin typeface="League Spartan"/>
                <a:ea typeface="League Spartan"/>
                <a:cs typeface="League Spartan"/>
                <a:sym typeface="League Spartan"/>
              </a:rPr>
              <a:t> Content</a:t>
            </a:r>
          </a:p>
        </p:txBody>
      </p:sp>
      <p:sp>
        <p:nvSpPr>
          <p:cNvPr id="10" name="TextBox 10"/>
          <p:cNvSpPr txBox="1"/>
          <p:nvPr/>
        </p:nvSpPr>
        <p:spPr>
          <a:xfrm>
            <a:off x="7138271" y="3378356"/>
            <a:ext cx="7085194" cy="6820387"/>
          </a:xfrm>
          <a:prstGeom prst="rect">
            <a:avLst/>
          </a:prstGeom>
        </p:spPr>
        <p:txBody>
          <a:bodyPr lIns="0" tIns="0" rIns="0" bIns="0" rtlCol="0" anchor="t">
            <a:spAutoFit/>
          </a:bodyPr>
          <a:lstStyle/>
          <a:p>
            <a:pPr marL="1048377" lvl="1" indent="-524188" algn="l">
              <a:lnSpc>
                <a:spcPts val="6798"/>
              </a:lnSpc>
              <a:buFont typeface="Arial"/>
              <a:buChar char="•"/>
            </a:pPr>
            <a:r>
              <a:rPr lang="en-US" sz="4855">
                <a:solidFill>
                  <a:srgbClr val="598196"/>
                </a:solidFill>
                <a:latin typeface="Inter"/>
                <a:ea typeface="Inter"/>
                <a:cs typeface="Inter"/>
                <a:sym typeface="Inter"/>
              </a:rPr>
              <a:t>Introduction </a:t>
            </a:r>
          </a:p>
          <a:p>
            <a:pPr marL="1048377" lvl="1" indent="-524188" algn="l">
              <a:lnSpc>
                <a:spcPts val="6798"/>
              </a:lnSpc>
              <a:buFont typeface="Arial"/>
              <a:buChar char="•"/>
            </a:pPr>
            <a:r>
              <a:rPr lang="en-US" sz="4855">
                <a:solidFill>
                  <a:srgbClr val="598196"/>
                </a:solidFill>
                <a:latin typeface="Inter"/>
                <a:ea typeface="Inter"/>
                <a:cs typeface="Inter"/>
                <a:sym typeface="Inter"/>
              </a:rPr>
              <a:t>Business Model</a:t>
            </a:r>
          </a:p>
          <a:p>
            <a:pPr marL="1048377" lvl="1" indent="-524188" algn="l">
              <a:lnSpc>
                <a:spcPts val="6798"/>
              </a:lnSpc>
              <a:buFont typeface="Arial"/>
              <a:buChar char="•"/>
            </a:pPr>
            <a:r>
              <a:rPr lang="en-US" sz="4855">
                <a:solidFill>
                  <a:srgbClr val="598196"/>
                </a:solidFill>
                <a:latin typeface="Inter"/>
                <a:ea typeface="Inter"/>
                <a:cs typeface="Inter"/>
                <a:sym typeface="Inter"/>
              </a:rPr>
              <a:t>Analysis</a:t>
            </a:r>
          </a:p>
          <a:p>
            <a:pPr marL="1048377" lvl="1" indent="-524188" algn="l">
              <a:lnSpc>
                <a:spcPts val="6798"/>
              </a:lnSpc>
              <a:buFont typeface="Arial"/>
              <a:buChar char="•"/>
            </a:pPr>
            <a:r>
              <a:rPr lang="en-US" sz="4855">
                <a:solidFill>
                  <a:srgbClr val="598196"/>
                </a:solidFill>
                <a:latin typeface="Inter"/>
                <a:ea typeface="Inter"/>
                <a:cs typeface="Inter"/>
                <a:sym typeface="Inter"/>
              </a:rPr>
              <a:t>Implementation</a:t>
            </a:r>
          </a:p>
          <a:p>
            <a:pPr algn="l">
              <a:lnSpc>
                <a:spcPts val="6798"/>
              </a:lnSpc>
            </a:pPr>
            <a:endParaRPr lang="en-US" sz="4855">
              <a:solidFill>
                <a:srgbClr val="598196"/>
              </a:solidFill>
              <a:latin typeface="Inter"/>
              <a:ea typeface="Inter"/>
              <a:cs typeface="Inter"/>
              <a:sym typeface="Inter"/>
            </a:endParaRPr>
          </a:p>
          <a:p>
            <a:pPr algn="l">
              <a:lnSpc>
                <a:spcPts val="6798"/>
              </a:lnSpc>
            </a:pPr>
            <a:endParaRPr lang="en-US" sz="4855">
              <a:solidFill>
                <a:srgbClr val="598196"/>
              </a:solidFill>
              <a:latin typeface="Inter"/>
              <a:ea typeface="Inter"/>
              <a:cs typeface="Inter"/>
              <a:sym typeface="Inter"/>
            </a:endParaRPr>
          </a:p>
          <a:p>
            <a:pPr algn="l">
              <a:lnSpc>
                <a:spcPts val="6798"/>
              </a:lnSpc>
            </a:pPr>
            <a:endParaRPr lang="en-US" sz="4855">
              <a:solidFill>
                <a:srgbClr val="598196"/>
              </a:solidFill>
              <a:latin typeface="Inter"/>
              <a:ea typeface="Inter"/>
              <a:cs typeface="Inter"/>
              <a:sym typeface="Inter"/>
            </a:endParaRPr>
          </a:p>
          <a:p>
            <a:pPr algn="l">
              <a:lnSpc>
                <a:spcPts val="6798"/>
              </a:lnSpc>
            </a:pPr>
            <a:endParaRPr lang="en-US" sz="4855">
              <a:solidFill>
                <a:srgbClr val="598196"/>
              </a:solidFill>
              <a:latin typeface="Inter"/>
              <a:ea typeface="Inter"/>
              <a:cs typeface="Inter"/>
              <a:sym typeface="Inter"/>
            </a:endParaRPr>
          </a:p>
        </p:txBody>
      </p:sp>
      <p:sp>
        <p:nvSpPr>
          <p:cNvPr id="11" name="Freeform 11"/>
          <p:cNvSpPr/>
          <p:nvPr/>
        </p:nvSpPr>
        <p:spPr>
          <a:xfrm>
            <a:off x="15600337" y="7875940"/>
            <a:ext cx="2495303" cy="2077339"/>
          </a:xfrm>
          <a:custGeom>
            <a:avLst/>
            <a:gdLst/>
            <a:ahLst/>
            <a:cxnLst/>
            <a:rect l="l" t="t" r="r" b="b"/>
            <a:pathLst>
              <a:path w="2495303" h="2077339">
                <a:moveTo>
                  <a:pt x="0" y="0"/>
                </a:moveTo>
                <a:lnTo>
                  <a:pt x="2495302" y="0"/>
                </a:lnTo>
                <a:lnTo>
                  <a:pt x="2495302" y="2077339"/>
                </a:lnTo>
                <a:lnTo>
                  <a:pt x="0" y="2077339"/>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91664" y="-208395"/>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2151358" y="-95250"/>
            <a:ext cx="9922086" cy="847473"/>
          </a:xfrm>
          <a:prstGeom prst="rect">
            <a:avLst/>
          </a:prstGeom>
        </p:spPr>
        <p:txBody>
          <a:bodyPr lIns="0" tIns="0" rIns="0" bIns="0" rtlCol="0" anchor="t">
            <a:spAutoFit/>
          </a:bodyPr>
          <a:lstStyle/>
          <a:p>
            <a:pPr algn="ctr">
              <a:lnSpc>
                <a:spcPts val="6974"/>
              </a:lnSpc>
            </a:pPr>
            <a:r>
              <a:rPr lang="en-US" sz="4981" b="1">
                <a:solidFill>
                  <a:srgbClr val="604058"/>
                </a:solidFill>
                <a:latin typeface="Canva Sans Bold"/>
                <a:ea typeface="Canva Sans Bold"/>
                <a:cs typeface="Canva Sans Bold"/>
                <a:sym typeface="Canva Sans Bold"/>
              </a:rPr>
              <a:t>Inventory Report</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8" name="Freeform 8"/>
          <p:cNvSpPr/>
          <p:nvPr/>
        </p:nvSpPr>
        <p:spPr>
          <a:xfrm>
            <a:off x="368817" y="836033"/>
            <a:ext cx="14476049" cy="9373242"/>
          </a:xfrm>
          <a:custGeom>
            <a:avLst/>
            <a:gdLst/>
            <a:ahLst/>
            <a:cxnLst/>
            <a:rect l="l" t="t" r="r" b="b"/>
            <a:pathLst>
              <a:path w="14476049" h="9373242">
                <a:moveTo>
                  <a:pt x="0" y="0"/>
                </a:moveTo>
                <a:lnTo>
                  <a:pt x="14476049" y="0"/>
                </a:lnTo>
                <a:lnTo>
                  <a:pt x="14476049" y="9373242"/>
                </a:lnTo>
                <a:lnTo>
                  <a:pt x="0" y="9373242"/>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91664" y="-208395"/>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2252211" y="19874"/>
            <a:ext cx="9922086" cy="847473"/>
          </a:xfrm>
          <a:prstGeom prst="rect">
            <a:avLst/>
          </a:prstGeom>
        </p:spPr>
        <p:txBody>
          <a:bodyPr lIns="0" tIns="0" rIns="0" bIns="0" rtlCol="0" anchor="t">
            <a:spAutoFit/>
          </a:bodyPr>
          <a:lstStyle/>
          <a:p>
            <a:pPr algn="ctr">
              <a:lnSpc>
                <a:spcPts val="6974"/>
              </a:lnSpc>
            </a:pPr>
            <a:r>
              <a:rPr lang="en-US" sz="4981" b="1">
                <a:solidFill>
                  <a:srgbClr val="604058"/>
                </a:solidFill>
                <a:latin typeface="Canva Sans Bold"/>
                <a:ea typeface="Canva Sans Bold"/>
                <a:cs typeface="Canva Sans Bold"/>
                <a:sym typeface="Canva Sans Bold"/>
              </a:rPr>
              <a:t>Inventory Flow</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8" name="Freeform 8"/>
          <p:cNvSpPr/>
          <p:nvPr/>
        </p:nvSpPr>
        <p:spPr>
          <a:xfrm>
            <a:off x="0" y="1028700"/>
            <a:ext cx="13805233" cy="9163224"/>
          </a:xfrm>
          <a:custGeom>
            <a:avLst/>
            <a:gdLst/>
            <a:ahLst/>
            <a:cxnLst/>
            <a:rect l="l" t="t" r="r" b="b"/>
            <a:pathLst>
              <a:path w="13805233" h="9163224">
                <a:moveTo>
                  <a:pt x="0" y="0"/>
                </a:moveTo>
                <a:lnTo>
                  <a:pt x="13805233" y="0"/>
                </a:lnTo>
                <a:lnTo>
                  <a:pt x="13805233" y="9163224"/>
                </a:lnTo>
                <a:lnTo>
                  <a:pt x="0" y="9163224"/>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6718960" y="195277"/>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7" name="TextBox 7"/>
          <p:cNvSpPr txBox="1"/>
          <p:nvPr/>
        </p:nvSpPr>
        <p:spPr>
          <a:xfrm>
            <a:off x="354815" y="543327"/>
            <a:ext cx="17372817" cy="1209286"/>
          </a:xfrm>
          <a:prstGeom prst="rect">
            <a:avLst/>
          </a:prstGeom>
        </p:spPr>
        <p:txBody>
          <a:bodyPr lIns="0" tIns="0" rIns="0" bIns="0" rtlCol="0" anchor="t">
            <a:spAutoFit/>
          </a:bodyPr>
          <a:lstStyle/>
          <a:p>
            <a:pPr algn="l">
              <a:lnSpc>
                <a:spcPts val="9794"/>
              </a:lnSpc>
            </a:pPr>
            <a:r>
              <a:rPr lang="en-US" sz="7534" spc="180">
                <a:solidFill>
                  <a:srgbClr val="604058"/>
                </a:solidFill>
                <a:latin typeface="League Spartan"/>
                <a:ea typeface="League Spartan"/>
                <a:cs typeface="League Spartan"/>
                <a:sym typeface="League Spartan"/>
              </a:rPr>
              <a:t>Sales Module</a:t>
            </a:r>
          </a:p>
        </p:txBody>
      </p:sp>
      <p:sp>
        <p:nvSpPr>
          <p:cNvPr id="8" name="TextBox 8"/>
          <p:cNvSpPr txBox="1"/>
          <p:nvPr/>
        </p:nvSpPr>
        <p:spPr>
          <a:xfrm>
            <a:off x="910974" y="2420894"/>
            <a:ext cx="6699490" cy="4827046"/>
          </a:xfrm>
          <a:prstGeom prst="rect">
            <a:avLst/>
          </a:prstGeom>
        </p:spPr>
        <p:txBody>
          <a:bodyPr lIns="0" tIns="0" rIns="0" bIns="0" rtlCol="0" anchor="t">
            <a:spAutoFit/>
          </a:bodyPr>
          <a:lstStyle/>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CUSTOMER</a:t>
            </a:r>
          </a:p>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Pricelist</a:t>
            </a:r>
          </a:p>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Shipping Method</a:t>
            </a:r>
          </a:p>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Sales Order</a:t>
            </a:r>
          </a:p>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Sales Report</a:t>
            </a:r>
          </a:p>
          <a:p>
            <a:pPr marL="989643" lvl="1" indent="-494822" algn="l">
              <a:lnSpc>
                <a:spcPts val="6417"/>
              </a:lnSpc>
              <a:buFont typeface="Arial"/>
              <a:buChar char="•"/>
            </a:pPr>
            <a:r>
              <a:rPr lang="en-US" sz="4583">
                <a:solidFill>
                  <a:srgbClr val="604058"/>
                </a:solidFill>
                <a:latin typeface="League Spartan"/>
                <a:ea typeface="League Spartan"/>
                <a:cs typeface="League Spartan"/>
                <a:sym typeface="League Spartan"/>
              </a:rPr>
              <a:t>point Of Sales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567426" y="225865"/>
            <a:ext cx="14635371" cy="1024293"/>
          </a:xfrm>
          <a:prstGeom prst="rect">
            <a:avLst/>
          </a:prstGeom>
        </p:spPr>
        <p:txBody>
          <a:bodyPr lIns="0" tIns="0" rIns="0" bIns="0" rtlCol="0" anchor="t">
            <a:spAutoFit/>
          </a:bodyPr>
          <a:lstStyle/>
          <a:p>
            <a:pPr algn="l">
              <a:lnSpc>
                <a:spcPts val="8251"/>
              </a:lnSpc>
            </a:pPr>
            <a:r>
              <a:rPr lang="en-US" sz="6347" spc="152">
                <a:solidFill>
                  <a:srgbClr val="604058"/>
                </a:solidFill>
                <a:latin typeface="League Spartan"/>
                <a:ea typeface="League Spartan"/>
                <a:cs typeface="League Spartan"/>
                <a:sym typeface="League Spartan"/>
              </a:rPr>
              <a:t>Customers</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3873830" y="1028700"/>
            <a:ext cx="10540340" cy="8774833"/>
          </a:xfrm>
          <a:custGeom>
            <a:avLst/>
            <a:gdLst/>
            <a:ahLst/>
            <a:cxnLst/>
            <a:rect l="l" t="t" r="r" b="b"/>
            <a:pathLst>
              <a:path w="10540340" h="8774833">
                <a:moveTo>
                  <a:pt x="0" y="0"/>
                </a:moveTo>
                <a:lnTo>
                  <a:pt x="10540340" y="0"/>
                </a:lnTo>
                <a:lnTo>
                  <a:pt x="10540340" y="8774833"/>
                </a:lnTo>
                <a:lnTo>
                  <a:pt x="0" y="8774833"/>
                </a:lnTo>
                <a:lnTo>
                  <a:pt x="0" y="0"/>
                </a:lnTo>
                <a:close/>
              </a:path>
            </a:pathLst>
          </a:custGeom>
          <a:blipFill>
            <a:blip r:embed="rId3">
              <a:alphaModFix amt="6000"/>
            </a:blip>
            <a:stretch>
              <a:fillRect/>
            </a:stretch>
          </a:blipFill>
        </p:spPr>
      </p:sp>
      <p:sp>
        <p:nvSpPr>
          <p:cNvPr id="8" name="Freeform 8"/>
          <p:cNvSpPr/>
          <p:nvPr/>
        </p:nvSpPr>
        <p:spPr>
          <a:xfrm>
            <a:off x="521011" y="2542932"/>
            <a:ext cx="16894165" cy="6842137"/>
          </a:xfrm>
          <a:custGeom>
            <a:avLst/>
            <a:gdLst/>
            <a:ahLst/>
            <a:cxnLst/>
            <a:rect l="l" t="t" r="r" b="b"/>
            <a:pathLst>
              <a:path w="16894165" h="6842137">
                <a:moveTo>
                  <a:pt x="0" y="0"/>
                </a:moveTo>
                <a:lnTo>
                  <a:pt x="16894165" y="0"/>
                </a:lnTo>
                <a:lnTo>
                  <a:pt x="16894165" y="6842137"/>
                </a:lnTo>
                <a:lnTo>
                  <a:pt x="0" y="6842137"/>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5376779" y="226493"/>
            <a:ext cx="9069871" cy="3960220"/>
          </a:xfrm>
          <a:custGeom>
            <a:avLst/>
            <a:gdLst/>
            <a:ahLst/>
            <a:cxnLst/>
            <a:rect l="l" t="t" r="r" b="b"/>
            <a:pathLst>
              <a:path w="9069871" h="3960220">
                <a:moveTo>
                  <a:pt x="0" y="0"/>
                </a:moveTo>
                <a:lnTo>
                  <a:pt x="9069871" y="0"/>
                </a:lnTo>
                <a:lnTo>
                  <a:pt x="9069871" y="3960220"/>
                </a:lnTo>
                <a:lnTo>
                  <a:pt x="0" y="3960220"/>
                </a:lnTo>
                <a:lnTo>
                  <a:pt x="0" y="0"/>
                </a:lnTo>
                <a:close/>
              </a:path>
            </a:pathLst>
          </a:custGeom>
          <a:blipFill>
            <a:blip r:embed="rId2"/>
            <a:stretch>
              <a:fillRect r="-28698" b="-4267"/>
            </a:stretch>
          </a:blipFill>
        </p:spPr>
      </p:sp>
      <p:sp>
        <p:nvSpPr>
          <p:cNvPr id="6" name="TextBox 6"/>
          <p:cNvSpPr txBox="1"/>
          <p:nvPr/>
        </p:nvSpPr>
        <p:spPr>
          <a:xfrm>
            <a:off x="302397" y="487979"/>
            <a:ext cx="14635371" cy="1024293"/>
          </a:xfrm>
          <a:prstGeom prst="rect">
            <a:avLst/>
          </a:prstGeom>
        </p:spPr>
        <p:txBody>
          <a:bodyPr lIns="0" tIns="0" rIns="0" bIns="0" rtlCol="0" anchor="t">
            <a:spAutoFit/>
          </a:bodyPr>
          <a:lstStyle/>
          <a:p>
            <a:pPr algn="l">
              <a:lnSpc>
                <a:spcPts val="8251"/>
              </a:lnSpc>
            </a:pPr>
            <a:r>
              <a:rPr lang="en-US" sz="6347" spc="152">
                <a:solidFill>
                  <a:srgbClr val="604058"/>
                </a:solidFill>
                <a:latin typeface="League Spartan"/>
                <a:ea typeface="League Spartan"/>
                <a:cs typeface="League Spartan"/>
                <a:sym typeface="League Spartan"/>
              </a:rPr>
              <a:t>Pricelists </a:t>
            </a:r>
          </a:p>
        </p:txBody>
      </p:sp>
      <p:sp>
        <p:nvSpPr>
          <p:cNvPr id="7" name="Freeform 7"/>
          <p:cNvSpPr/>
          <p:nvPr/>
        </p:nvSpPr>
        <p:spPr>
          <a:xfrm>
            <a:off x="5602867" y="5143500"/>
            <a:ext cx="11812309" cy="4684503"/>
          </a:xfrm>
          <a:custGeom>
            <a:avLst/>
            <a:gdLst/>
            <a:ahLst/>
            <a:cxnLst/>
            <a:rect l="l" t="t" r="r" b="b"/>
            <a:pathLst>
              <a:path w="11812309" h="4684503">
                <a:moveTo>
                  <a:pt x="0" y="0"/>
                </a:moveTo>
                <a:lnTo>
                  <a:pt x="11812309" y="0"/>
                </a:lnTo>
                <a:lnTo>
                  <a:pt x="11812309" y="4684503"/>
                </a:lnTo>
                <a:lnTo>
                  <a:pt x="0" y="4684503"/>
                </a:lnTo>
                <a:lnTo>
                  <a:pt x="0" y="0"/>
                </a:lnTo>
                <a:close/>
              </a:path>
            </a:pathLst>
          </a:custGeom>
          <a:blipFill>
            <a:blip r:embed="rId3"/>
            <a:stretch>
              <a:fillRect l="-1344" r="-16159"/>
            </a:stretch>
          </a:blipFill>
        </p:spPr>
      </p:sp>
      <p:sp>
        <p:nvSpPr>
          <p:cNvPr id="8" name="TextBox 8"/>
          <p:cNvSpPr txBox="1"/>
          <p:nvPr/>
        </p:nvSpPr>
        <p:spPr>
          <a:xfrm>
            <a:off x="302397" y="5072350"/>
            <a:ext cx="14635371" cy="1024293"/>
          </a:xfrm>
          <a:prstGeom prst="rect">
            <a:avLst/>
          </a:prstGeom>
        </p:spPr>
        <p:txBody>
          <a:bodyPr lIns="0" tIns="0" rIns="0" bIns="0" rtlCol="0" anchor="t">
            <a:spAutoFit/>
          </a:bodyPr>
          <a:lstStyle/>
          <a:p>
            <a:pPr algn="l">
              <a:lnSpc>
                <a:spcPts val="8251"/>
              </a:lnSpc>
            </a:pPr>
            <a:r>
              <a:rPr lang="en-US" sz="6347" spc="152">
                <a:solidFill>
                  <a:srgbClr val="604058"/>
                </a:solidFill>
                <a:latin typeface="League Spartan"/>
                <a:ea typeface="League Spartan"/>
                <a:cs typeface="League Spartan"/>
                <a:sym typeface="League Spartan"/>
              </a:rPr>
              <a:t>Example </a:t>
            </a:r>
          </a:p>
        </p:txBody>
      </p:sp>
      <p:sp>
        <p:nvSpPr>
          <p:cNvPr id="9" name="AutoShape 9"/>
          <p:cNvSpPr/>
          <p:nvPr/>
        </p:nvSpPr>
        <p:spPr>
          <a:xfrm flipH="1">
            <a:off x="11509022" y="6096642"/>
            <a:ext cx="3125008" cy="1735161"/>
          </a:xfrm>
          <a:prstGeom prst="line">
            <a:avLst/>
          </a:prstGeom>
          <a:ln w="38100" cap="flat">
            <a:solidFill>
              <a:srgbClr val="EB0000"/>
            </a:solidFill>
            <a:prstDash val="solid"/>
            <a:headEnd type="none" w="sm" len="sm"/>
            <a:tailEnd type="arrow" w="med" len="sm"/>
          </a:ln>
        </p:spPr>
      </p:sp>
      <p:sp>
        <p:nvSpPr>
          <p:cNvPr id="10" name="Freeform 10"/>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4"/>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028700" y="1028700"/>
            <a:ext cx="9767429" cy="3371177"/>
          </a:xfrm>
          <a:custGeom>
            <a:avLst/>
            <a:gdLst/>
            <a:ahLst/>
            <a:cxnLst/>
            <a:rect l="l" t="t" r="r" b="b"/>
            <a:pathLst>
              <a:path w="9767429" h="3371177">
                <a:moveTo>
                  <a:pt x="0" y="0"/>
                </a:moveTo>
                <a:lnTo>
                  <a:pt x="9767429" y="0"/>
                </a:lnTo>
                <a:lnTo>
                  <a:pt x="9767429" y="3371177"/>
                </a:lnTo>
                <a:lnTo>
                  <a:pt x="0" y="3371177"/>
                </a:lnTo>
                <a:lnTo>
                  <a:pt x="0" y="0"/>
                </a:lnTo>
                <a:close/>
              </a:path>
            </a:pathLst>
          </a:custGeom>
          <a:blipFill>
            <a:blip r:embed="rId2"/>
            <a:stretch>
              <a:fillRect r="-25608" b="-36928"/>
            </a:stretch>
          </a:blipFill>
        </p:spPr>
      </p:sp>
      <p:sp>
        <p:nvSpPr>
          <p:cNvPr id="6" name="Freeform 6"/>
          <p:cNvSpPr/>
          <p:nvPr/>
        </p:nvSpPr>
        <p:spPr>
          <a:xfrm>
            <a:off x="252189" y="5022228"/>
            <a:ext cx="11915270" cy="6285305"/>
          </a:xfrm>
          <a:custGeom>
            <a:avLst/>
            <a:gdLst/>
            <a:ahLst/>
            <a:cxnLst/>
            <a:rect l="l" t="t" r="r" b="b"/>
            <a:pathLst>
              <a:path w="11915270" h="6285305">
                <a:moveTo>
                  <a:pt x="0" y="0"/>
                </a:moveTo>
                <a:lnTo>
                  <a:pt x="11915270" y="0"/>
                </a:lnTo>
                <a:lnTo>
                  <a:pt x="11915270" y="6285305"/>
                </a:lnTo>
                <a:lnTo>
                  <a:pt x="0" y="6285305"/>
                </a:lnTo>
                <a:lnTo>
                  <a:pt x="0" y="0"/>
                </a:lnTo>
                <a:close/>
              </a:path>
            </a:pathLst>
          </a:custGeom>
          <a:blipFill>
            <a:blip r:embed="rId3"/>
            <a:stretch>
              <a:fillRect/>
            </a:stretch>
          </a:blipFill>
        </p:spPr>
      </p:sp>
      <p:sp>
        <p:nvSpPr>
          <p:cNvPr id="7" name="TextBox 7"/>
          <p:cNvSpPr txBox="1"/>
          <p:nvPr/>
        </p:nvSpPr>
        <p:spPr>
          <a:xfrm>
            <a:off x="252189" y="149148"/>
            <a:ext cx="12419647" cy="847602"/>
          </a:xfrm>
          <a:prstGeom prst="rect">
            <a:avLst/>
          </a:prstGeom>
        </p:spPr>
        <p:txBody>
          <a:bodyPr lIns="0" tIns="0" rIns="0" bIns="0" rtlCol="0" anchor="t">
            <a:spAutoFit/>
          </a:bodyPr>
          <a:lstStyle/>
          <a:p>
            <a:pPr algn="l">
              <a:lnSpc>
                <a:spcPts val="6837"/>
              </a:lnSpc>
            </a:pPr>
            <a:r>
              <a:rPr lang="en-US" sz="5259" spc="126">
                <a:solidFill>
                  <a:srgbClr val="604058"/>
                </a:solidFill>
                <a:latin typeface="League Spartan"/>
                <a:ea typeface="League Spartan"/>
                <a:cs typeface="League Spartan"/>
                <a:sym typeface="League Spartan"/>
              </a:rPr>
              <a:t>Shipping Methods </a:t>
            </a:r>
          </a:p>
        </p:txBody>
      </p:sp>
      <p:sp>
        <p:nvSpPr>
          <p:cNvPr id="8" name="AutoShape 8"/>
          <p:cNvSpPr/>
          <p:nvPr/>
        </p:nvSpPr>
        <p:spPr>
          <a:xfrm flipH="1">
            <a:off x="6209824" y="9239250"/>
            <a:ext cx="1515740" cy="0"/>
          </a:xfrm>
          <a:prstGeom prst="line">
            <a:avLst/>
          </a:prstGeom>
          <a:ln w="38100" cap="flat">
            <a:solidFill>
              <a:srgbClr val="EB0000"/>
            </a:solidFill>
            <a:prstDash val="solid"/>
            <a:headEnd type="none" w="sm" len="sm"/>
            <a:tailEnd type="arrow" w="med" len="sm"/>
          </a:ln>
        </p:spPr>
      </p:sp>
      <p:sp>
        <p:nvSpPr>
          <p:cNvPr id="9" name="TextBox 9"/>
          <p:cNvSpPr txBox="1"/>
          <p:nvPr/>
        </p:nvSpPr>
        <p:spPr>
          <a:xfrm>
            <a:off x="252189" y="4236574"/>
            <a:ext cx="12419647" cy="794262"/>
          </a:xfrm>
          <a:prstGeom prst="rect">
            <a:avLst/>
          </a:prstGeom>
        </p:spPr>
        <p:txBody>
          <a:bodyPr lIns="0" tIns="0" rIns="0" bIns="0" rtlCol="0" anchor="t">
            <a:spAutoFit/>
          </a:bodyPr>
          <a:lstStyle/>
          <a:p>
            <a:pPr algn="l">
              <a:lnSpc>
                <a:spcPts val="6447"/>
              </a:lnSpc>
            </a:pPr>
            <a:r>
              <a:rPr lang="en-US" sz="4959" spc="119">
                <a:solidFill>
                  <a:srgbClr val="604058"/>
                </a:solidFill>
                <a:latin typeface="League Spartan"/>
                <a:ea typeface="League Spartan"/>
                <a:cs typeface="League Spartan"/>
                <a:sym typeface="League Spartan"/>
              </a:rPr>
              <a:t>Example </a:t>
            </a:r>
          </a:p>
        </p:txBody>
      </p:sp>
      <p:sp>
        <p:nvSpPr>
          <p:cNvPr id="10" name="Freeform 10"/>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4"/>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726666" y="2082523"/>
            <a:ext cx="16834668" cy="7175777"/>
          </a:xfrm>
          <a:custGeom>
            <a:avLst/>
            <a:gdLst/>
            <a:ahLst/>
            <a:cxnLst/>
            <a:rect l="l" t="t" r="r" b="b"/>
            <a:pathLst>
              <a:path w="16834668" h="7175777">
                <a:moveTo>
                  <a:pt x="0" y="0"/>
                </a:moveTo>
                <a:lnTo>
                  <a:pt x="16834668" y="0"/>
                </a:lnTo>
                <a:lnTo>
                  <a:pt x="16834668" y="7175777"/>
                </a:lnTo>
                <a:lnTo>
                  <a:pt x="0" y="7175777"/>
                </a:lnTo>
                <a:lnTo>
                  <a:pt x="0" y="0"/>
                </a:lnTo>
                <a:close/>
              </a:path>
            </a:pathLst>
          </a:custGeom>
          <a:blipFill>
            <a:blip r:embed="rId2"/>
            <a:stretch>
              <a:fillRect/>
            </a:stretch>
          </a:blipFill>
        </p:spPr>
      </p:sp>
      <p:sp>
        <p:nvSpPr>
          <p:cNvPr id="6" name="TextBox 6"/>
          <p:cNvSpPr txBox="1"/>
          <p:nvPr/>
        </p:nvSpPr>
        <p:spPr>
          <a:xfrm>
            <a:off x="0" y="158673"/>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Sales Order </a:t>
            </a:r>
          </a:p>
        </p:txBody>
      </p:sp>
      <p:sp>
        <p:nvSpPr>
          <p:cNvPr id="7" name="AutoShape 7"/>
          <p:cNvSpPr/>
          <p:nvPr/>
        </p:nvSpPr>
        <p:spPr>
          <a:xfrm flipH="1">
            <a:off x="15224085" y="4880044"/>
            <a:ext cx="134245" cy="2329581"/>
          </a:xfrm>
          <a:prstGeom prst="line">
            <a:avLst/>
          </a:prstGeom>
          <a:ln w="38100" cap="flat">
            <a:solidFill>
              <a:srgbClr val="EB0000"/>
            </a:solidFill>
            <a:prstDash val="solid"/>
            <a:headEnd type="none" w="sm" len="sm"/>
            <a:tailEnd type="arrow" w="med" len="sm"/>
          </a:ln>
        </p:spPr>
      </p:sp>
      <p:sp>
        <p:nvSpPr>
          <p:cNvPr id="8" name="Freeform 8"/>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330204" y="4325920"/>
            <a:ext cx="13272740" cy="6055688"/>
          </a:xfrm>
          <a:custGeom>
            <a:avLst/>
            <a:gdLst/>
            <a:ahLst/>
            <a:cxnLst/>
            <a:rect l="l" t="t" r="r" b="b"/>
            <a:pathLst>
              <a:path w="13272740" h="6055688">
                <a:moveTo>
                  <a:pt x="0" y="0"/>
                </a:moveTo>
                <a:lnTo>
                  <a:pt x="13272740" y="0"/>
                </a:lnTo>
                <a:lnTo>
                  <a:pt x="13272740" y="6055688"/>
                </a:lnTo>
                <a:lnTo>
                  <a:pt x="0" y="6055688"/>
                </a:lnTo>
                <a:lnTo>
                  <a:pt x="0" y="0"/>
                </a:lnTo>
                <a:close/>
              </a:path>
            </a:pathLst>
          </a:custGeom>
          <a:blipFill>
            <a:blip r:embed="rId3"/>
            <a:stretch>
              <a:fillRect/>
            </a:stretch>
          </a:blipFill>
        </p:spPr>
      </p:sp>
      <p:sp>
        <p:nvSpPr>
          <p:cNvPr id="7" name="Freeform 7"/>
          <p:cNvSpPr/>
          <p:nvPr/>
        </p:nvSpPr>
        <p:spPr>
          <a:xfrm>
            <a:off x="673874" y="1028700"/>
            <a:ext cx="7750163" cy="3056582"/>
          </a:xfrm>
          <a:custGeom>
            <a:avLst/>
            <a:gdLst/>
            <a:ahLst/>
            <a:cxnLst/>
            <a:rect l="l" t="t" r="r" b="b"/>
            <a:pathLst>
              <a:path w="7750163" h="3056582">
                <a:moveTo>
                  <a:pt x="0" y="0"/>
                </a:moveTo>
                <a:lnTo>
                  <a:pt x="7750162" y="0"/>
                </a:lnTo>
                <a:lnTo>
                  <a:pt x="7750162" y="3056582"/>
                </a:lnTo>
                <a:lnTo>
                  <a:pt x="0" y="3056582"/>
                </a:lnTo>
                <a:lnTo>
                  <a:pt x="0" y="0"/>
                </a:lnTo>
                <a:close/>
              </a:path>
            </a:pathLst>
          </a:custGeom>
          <a:blipFill>
            <a:blip r:embed="rId4"/>
            <a:stretch>
              <a:fillRect/>
            </a:stretch>
          </a:blipFill>
        </p:spPr>
      </p:sp>
      <p:sp>
        <p:nvSpPr>
          <p:cNvPr id="8" name="TextBox 8"/>
          <p:cNvSpPr txBox="1"/>
          <p:nvPr/>
        </p:nvSpPr>
        <p:spPr>
          <a:xfrm>
            <a:off x="75640" y="202278"/>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Quotation Template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392861" y="2321258"/>
            <a:ext cx="16290791" cy="5253780"/>
          </a:xfrm>
          <a:custGeom>
            <a:avLst/>
            <a:gdLst/>
            <a:ahLst/>
            <a:cxnLst/>
            <a:rect l="l" t="t" r="r" b="b"/>
            <a:pathLst>
              <a:path w="16290791" h="5253780">
                <a:moveTo>
                  <a:pt x="0" y="0"/>
                </a:moveTo>
                <a:lnTo>
                  <a:pt x="16290791" y="0"/>
                </a:lnTo>
                <a:lnTo>
                  <a:pt x="16290791" y="5253780"/>
                </a:lnTo>
                <a:lnTo>
                  <a:pt x="0" y="5253780"/>
                </a:lnTo>
                <a:lnTo>
                  <a:pt x="0" y="0"/>
                </a:lnTo>
                <a:close/>
              </a:path>
            </a:pathLst>
          </a:custGeom>
          <a:blipFill>
            <a:blip r:embed="rId3"/>
            <a:stretch>
              <a:fillRect/>
            </a:stretch>
          </a:blipFill>
        </p:spPr>
      </p:sp>
      <p:sp>
        <p:nvSpPr>
          <p:cNvPr id="7" name="TextBox 7"/>
          <p:cNvSpPr txBox="1"/>
          <p:nvPr/>
        </p:nvSpPr>
        <p:spPr>
          <a:xfrm>
            <a:off x="0" y="158673"/>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customer invoice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3" name="Freeform 3"/>
          <p:cNvSpPr/>
          <p:nvPr/>
        </p:nvSpPr>
        <p:spPr>
          <a:xfrm>
            <a:off x="253191" y="1156798"/>
            <a:ext cx="14142504" cy="8397112"/>
          </a:xfrm>
          <a:custGeom>
            <a:avLst/>
            <a:gdLst/>
            <a:ahLst/>
            <a:cxnLst/>
            <a:rect l="l" t="t" r="r" b="b"/>
            <a:pathLst>
              <a:path w="14142504" h="8397112">
                <a:moveTo>
                  <a:pt x="0" y="0"/>
                </a:moveTo>
                <a:lnTo>
                  <a:pt x="14142504" y="0"/>
                </a:lnTo>
                <a:lnTo>
                  <a:pt x="14142504" y="8397112"/>
                </a:lnTo>
                <a:lnTo>
                  <a:pt x="0" y="8397112"/>
                </a:lnTo>
                <a:lnTo>
                  <a:pt x="0" y="0"/>
                </a:lnTo>
                <a:close/>
              </a:path>
            </a:pathLst>
          </a:custGeom>
          <a:blipFill>
            <a:blip r:embed="rId3"/>
            <a:stretch>
              <a:fillRect/>
            </a:stretch>
          </a:blipFill>
        </p:spPr>
      </p:sp>
      <p:sp>
        <p:nvSpPr>
          <p:cNvPr id="4" name="TextBox 4"/>
          <p:cNvSpPr txBox="1"/>
          <p:nvPr/>
        </p:nvSpPr>
        <p:spPr>
          <a:xfrm>
            <a:off x="0" y="158673"/>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Discount &amp; Loyalty(offers) </a:t>
            </a:r>
          </a:p>
        </p:txBody>
      </p:sp>
      <p:grpSp>
        <p:nvGrpSpPr>
          <p:cNvPr id="5" name="Group 5"/>
          <p:cNvGrpSpPr/>
          <p:nvPr/>
        </p:nvGrpSpPr>
        <p:grpSpPr>
          <a:xfrm>
            <a:off x="12167280" y="0"/>
            <a:ext cx="10495792" cy="12193285"/>
            <a:chOff x="0" y="0"/>
            <a:chExt cx="432299" cy="502215"/>
          </a:xfrm>
        </p:grpSpPr>
        <p:sp>
          <p:nvSpPr>
            <p:cNvPr id="6" name="Freeform 6"/>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7" name="TextBox 7"/>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59988" y="-1249061"/>
            <a:ext cx="11329286" cy="11995261"/>
            <a:chOff x="0" y="0"/>
            <a:chExt cx="606795" cy="642464"/>
          </a:xfrm>
        </p:grpSpPr>
        <p:sp>
          <p:nvSpPr>
            <p:cNvPr id="3" name="Freeform 3"/>
            <p:cNvSpPr/>
            <p:nvPr/>
          </p:nvSpPr>
          <p:spPr>
            <a:xfrm>
              <a:off x="0" y="0"/>
              <a:ext cx="606795" cy="642464"/>
            </a:xfrm>
            <a:custGeom>
              <a:avLst/>
              <a:gdLst/>
              <a:ahLst/>
              <a:cxnLst/>
              <a:rect l="l" t="t" r="r" b="b"/>
              <a:pathLst>
                <a:path w="606795" h="642464">
                  <a:moveTo>
                    <a:pt x="203200" y="0"/>
                  </a:moveTo>
                  <a:lnTo>
                    <a:pt x="606795" y="0"/>
                  </a:lnTo>
                  <a:lnTo>
                    <a:pt x="403595" y="642464"/>
                  </a:lnTo>
                  <a:lnTo>
                    <a:pt x="0" y="642464"/>
                  </a:lnTo>
                  <a:lnTo>
                    <a:pt x="203200" y="0"/>
                  </a:lnTo>
                  <a:close/>
                </a:path>
              </a:pathLst>
            </a:custGeom>
            <a:solidFill>
              <a:srgbClr val="604058"/>
            </a:solidFill>
          </p:spPr>
        </p:sp>
        <p:sp>
          <p:nvSpPr>
            <p:cNvPr id="4" name="TextBox 4"/>
            <p:cNvSpPr txBox="1"/>
            <p:nvPr/>
          </p:nvSpPr>
          <p:spPr>
            <a:xfrm>
              <a:off x="101600" y="-57150"/>
              <a:ext cx="403595" cy="699614"/>
            </a:xfrm>
            <a:prstGeom prst="rect">
              <a:avLst/>
            </a:prstGeom>
          </p:spPr>
          <p:txBody>
            <a:bodyPr lIns="50800" tIns="50800" rIns="50800" bIns="50800" rtlCol="0" anchor="ctr"/>
            <a:lstStyle/>
            <a:p>
              <a:pPr algn="ctr">
                <a:lnSpc>
                  <a:spcPts val="3640"/>
                </a:lnSpc>
              </a:pPr>
              <a:endParaRPr/>
            </a:p>
          </p:txBody>
        </p:sp>
      </p:grpSp>
      <p:sp>
        <p:nvSpPr>
          <p:cNvPr id="5" name="AutoShape 5"/>
          <p:cNvSpPr/>
          <p:nvPr/>
        </p:nvSpPr>
        <p:spPr>
          <a:xfrm>
            <a:off x="1028700" y="1559527"/>
            <a:ext cx="2050229" cy="0"/>
          </a:xfrm>
          <a:prstGeom prst="line">
            <a:avLst/>
          </a:prstGeom>
          <a:ln w="85725" cap="flat">
            <a:solidFill>
              <a:srgbClr val="365679"/>
            </a:solidFill>
            <a:prstDash val="solid"/>
            <a:headEnd type="none" w="sm" len="sm"/>
            <a:tailEnd type="none" w="sm" len="sm"/>
          </a:ln>
        </p:spPr>
      </p:sp>
      <p:sp>
        <p:nvSpPr>
          <p:cNvPr id="6" name="TextBox 6"/>
          <p:cNvSpPr txBox="1"/>
          <p:nvPr/>
        </p:nvSpPr>
        <p:spPr>
          <a:xfrm>
            <a:off x="905091" y="474060"/>
            <a:ext cx="8229384" cy="1042605"/>
          </a:xfrm>
          <a:prstGeom prst="rect">
            <a:avLst/>
          </a:prstGeom>
        </p:spPr>
        <p:txBody>
          <a:bodyPr lIns="0" tIns="0" rIns="0" bIns="0" rtlCol="0" anchor="t">
            <a:spAutoFit/>
          </a:bodyPr>
          <a:lstStyle/>
          <a:p>
            <a:pPr algn="l">
              <a:lnSpc>
                <a:spcPts val="8326"/>
              </a:lnSpc>
            </a:pPr>
            <a:r>
              <a:rPr lang="en-US" sz="6405" spc="153">
                <a:solidFill>
                  <a:srgbClr val="365679"/>
                </a:solidFill>
                <a:latin typeface="League Spartan"/>
                <a:ea typeface="League Spartan"/>
                <a:cs typeface="League Spartan"/>
                <a:sym typeface="League Spartan"/>
              </a:rPr>
              <a:t>Introduction</a:t>
            </a:r>
          </a:p>
        </p:txBody>
      </p:sp>
      <p:sp>
        <p:nvSpPr>
          <p:cNvPr id="7" name="TextBox 7"/>
          <p:cNvSpPr txBox="1"/>
          <p:nvPr/>
        </p:nvSpPr>
        <p:spPr>
          <a:xfrm>
            <a:off x="1028700" y="2012938"/>
            <a:ext cx="12068879" cy="7721111"/>
          </a:xfrm>
          <a:prstGeom prst="rect">
            <a:avLst/>
          </a:prstGeom>
        </p:spPr>
        <p:txBody>
          <a:bodyPr lIns="0" tIns="0" rIns="0" bIns="0" rtlCol="0" anchor="t">
            <a:spAutoFit/>
          </a:bodyPr>
          <a:lstStyle/>
          <a:p>
            <a:pPr marL="678841" lvl="1" indent="-339421" algn="l">
              <a:lnSpc>
                <a:spcPts val="4401"/>
              </a:lnSpc>
              <a:buFont typeface="Arial"/>
              <a:buChar char="•"/>
            </a:pPr>
            <a:r>
              <a:rPr lang="en-US" sz="3144" b="1" u="sng" spc="374">
                <a:solidFill>
                  <a:srgbClr val="2B485F"/>
                </a:solidFill>
                <a:latin typeface="Inter Bold"/>
                <a:ea typeface="Inter Bold"/>
                <a:cs typeface="Inter Bold"/>
                <a:sym typeface="Inter Bold"/>
              </a:rPr>
              <a:t>Pharma Link</a:t>
            </a:r>
            <a:r>
              <a:rPr lang="en-US" sz="3144" b="1" spc="374">
                <a:solidFill>
                  <a:srgbClr val="2B485F"/>
                </a:solidFill>
                <a:latin typeface="Inter Bold"/>
                <a:ea typeface="Inter Bold"/>
                <a:cs typeface="Inter Bold"/>
                <a:sym typeface="Inter Bold"/>
              </a:rPr>
              <a:t> faced supply chain challenges—inefficient inventory management, order delays, and supplier coordination issues—that disrupted operations and product availability.</a:t>
            </a:r>
          </a:p>
          <a:p>
            <a:pPr algn="l">
              <a:lnSpc>
                <a:spcPts val="4401"/>
              </a:lnSpc>
            </a:pPr>
            <a:endParaRPr lang="en-US" sz="3144" b="1" spc="374">
              <a:solidFill>
                <a:srgbClr val="2B485F"/>
              </a:solidFill>
              <a:latin typeface="Inter Bold"/>
              <a:ea typeface="Inter Bold"/>
              <a:cs typeface="Inter Bold"/>
              <a:sym typeface="Inter Bold"/>
            </a:endParaRPr>
          </a:p>
          <a:p>
            <a:pPr algn="l">
              <a:lnSpc>
                <a:spcPts val="4401"/>
              </a:lnSpc>
            </a:pPr>
            <a:endParaRPr lang="en-US" sz="3144" b="1" spc="374">
              <a:solidFill>
                <a:srgbClr val="2B485F"/>
              </a:solidFill>
              <a:latin typeface="Inter Bold"/>
              <a:ea typeface="Inter Bold"/>
              <a:cs typeface="Inter Bold"/>
              <a:sym typeface="Inter Bold"/>
            </a:endParaRPr>
          </a:p>
          <a:p>
            <a:pPr marL="678841" lvl="1" indent="-339421" algn="l">
              <a:lnSpc>
                <a:spcPts val="4401"/>
              </a:lnSpc>
              <a:buFont typeface="Arial"/>
              <a:buChar char="•"/>
            </a:pPr>
            <a:r>
              <a:rPr lang="en-US" sz="3144" b="1" spc="374">
                <a:solidFill>
                  <a:srgbClr val="2B485F"/>
                </a:solidFill>
                <a:latin typeface="Inter Bold"/>
                <a:ea typeface="Inter Bold"/>
                <a:cs typeface="Inter Bold"/>
                <a:sym typeface="Inter Bold"/>
              </a:rPr>
              <a:t>This project aims to solve these problems by implementing Odoo ERP, streamlining procurement, automating inventory, and enhancing supplier connections. With Odoo, Pharma Link will improve efficiency, ensuring better service for pharmacies and customers alike.</a:t>
            </a:r>
          </a:p>
          <a:p>
            <a:pPr algn="l">
              <a:lnSpc>
                <a:spcPts val="4401"/>
              </a:lnSpc>
            </a:pPr>
            <a:endParaRPr lang="en-US" sz="3144" b="1" spc="374">
              <a:solidFill>
                <a:srgbClr val="2B485F"/>
              </a:solidFill>
              <a:latin typeface="Inter Bold"/>
              <a:ea typeface="Inter Bold"/>
              <a:cs typeface="Inter Bold"/>
              <a:sym typeface="Inter Bold"/>
            </a:endParaRPr>
          </a:p>
        </p:txBody>
      </p:sp>
      <p:sp>
        <p:nvSpPr>
          <p:cNvPr id="8" name="Freeform 8"/>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57592" y="981075"/>
            <a:ext cx="17372817" cy="917775"/>
          </a:xfrm>
          <a:prstGeom prst="rect">
            <a:avLst/>
          </a:prstGeom>
        </p:spPr>
        <p:txBody>
          <a:bodyPr lIns="0" tIns="0" rIns="0" bIns="0" rtlCol="0" anchor="t">
            <a:spAutoFit/>
          </a:bodyPr>
          <a:lstStyle/>
          <a:p>
            <a:pPr algn="l">
              <a:lnSpc>
                <a:spcPts val="7454"/>
              </a:lnSpc>
            </a:pPr>
            <a:r>
              <a:rPr lang="en-US" sz="5734" spc="137">
                <a:solidFill>
                  <a:srgbClr val="604058"/>
                </a:solidFill>
                <a:latin typeface="League Spartan"/>
                <a:ea typeface="League Spartan"/>
                <a:cs typeface="League Spartan"/>
                <a:sym typeface="League Spartan"/>
              </a:rPr>
              <a:t>Sales Report </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4698360" y="1742940"/>
            <a:ext cx="9686604" cy="8064098"/>
          </a:xfrm>
          <a:custGeom>
            <a:avLst/>
            <a:gdLst/>
            <a:ahLst/>
            <a:cxnLst/>
            <a:rect l="l" t="t" r="r" b="b"/>
            <a:pathLst>
              <a:path w="9686604" h="8064098">
                <a:moveTo>
                  <a:pt x="0" y="0"/>
                </a:moveTo>
                <a:lnTo>
                  <a:pt x="9686603" y="0"/>
                </a:lnTo>
                <a:lnTo>
                  <a:pt x="9686603" y="8064097"/>
                </a:lnTo>
                <a:lnTo>
                  <a:pt x="0" y="8064097"/>
                </a:lnTo>
                <a:lnTo>
                  <a:pt x="0" y="0"/>
                </a:lnTo>
                <a:close/>
              </a:path>
            </a:pathLst>
          </a:custGeom>
          <a:blipFill>
            <a:blip r:embed="rId3">
              <a:alphaModFix amt="7999"/>
            </a:blip>
            <a:stretch>
              <a:fillRect/>
            </a:stretch>
          </a:blipFill>
        </p:spPr>
      </p:sp>
      <p:sp>
        <p:nvSpPr>
          <p:cNvPr id="8" name="Freeform 8"/>
          <p:cNvSpPr/>
          <p:nvPr/>
        </p:nvSpPr>
        <p:spPr>
          <a:xfrm>
            <a:off x="1028700" y="2730309"/>
            <a:ext cx="12627536" cy="6408474"/>
          </a:xfrm>
          <a:custGeom>
            <a:avLst/>
            <a:gdLst/>
            <a:ahLst/>
            <a:cxnLst/>
            <a:rect l="l" t="t" r="r" b="b"/>
            <a:pathLst>
              <a:path w="12627536" h="6408474">
                <a:moveTo>
                  <a:pt x="0" y="0"/>
                </a:moveTo>
                <a:lnTo>
                  <a:pt x="12627536" y="0"/>
                </a:lnTo>
                <a:lnTo>
                  <a:pt x="12627536" y="6408475"/>
                </a:lnTo>
                <a:lnTo>
                  <a:pt x="0" y="6408475"/>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3480872" y="4239734"/>
            <a:ext cx="18372040" cy="1290271"/>
          </a:xfrm>
          <a:prstGeom prst="rect">
            <a:avLst/>
          </a:prstGeom>
        </p:spPr>
        <p:txBody>
          <a:bodyPr lIns="0" tIns="0" rIns="0" bIns="0" rtlCol="0" anchor="t">
            <a:spAutoFit/>
          </a:bodyPr>
          <a:lstStyle/>
          <a:p>
            <a:pPr algn="l">
              <a:lnSpc>
                <a:spcPts val="10357"/>
              </a:lnSpc>
            </a:pPr>
            <a:r>
              <a:rPr lang="en-US" sz="7967" spc="191">
                <a:solidFill>
                  <a:srgbClr val="604058"/>
                </a:solidFill>
                <a:latin typeface="League Spartan"/>
                <a:ea typeface="League Spartan"/>
                <a:cs typeface="League Spartan"/>
                <a:sym typeface="League Spartan"/>
              </a:rPr>
              <a:t>Point of Sale </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4698360" y="1742940"/>
            <a:ext cx="9686604" cy="8064098"/>
          </a:xfrm>
          <a:custGeom>
            <a:avLst/>
            <a:gdLst/>
            <a:ahLst/>
            <a:cxnLst/>
            <a:rect l="l" t="t" r="r" b="b"/>
            <a:pathLst>
              <a:path w="9686604" h="8064098">
                <a:moveTo>
                  <a:pt x="0" y="0"/>
                </a:moveTo>
                <a:lnTo>
                  <a:pt x="9686603" y="0"/>
                </a:lnTo>
                <a:lnTo>
                  <a:pt x="9686603" y="8064097"/>
                </a:lnTo>
                <a:lnTo>
                  <a:pt x="0" y="8064097"/>
                </a:lnTo>
                <a:lnTo>
                  <a:pt x="0" y="0"/>
                </a:lnTo>
                <a:close/>
              </a:path>
            </a:pathLst>
          </a:custGeom>
          <a:blipFill>
            <a:blip r:embed="rId3">
              <a:alphaModFix amt="7999"/>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93098" y="1171336"/>
            <a:ext cx="8440271" cy="3972164"/>
          </a:xfrm>
          <a:custGeom>
            <a:avLst/>
            <a:gdLst/>
            <a:ahLst/>
            <a:cxnLst/>
            <a:rect l="l" t="t" r="r" b="b"/>
            <a:pathLst>
              <a:path w="8440271" h="3972164">
                <a:moveTo>
                  <a:pt x="0" y="0"/>
                </a:moveTo>
                <a:lnTo>
                  <a:pt x="8440271" y="0"/>
                </a:lnTo>
                <a:lnTo>
                  <a:pt x="8440271" y="3972164"/>
                </a:lnTo>
                <a:lnTo>
                  <a:pt x="0" y="3972164"/>
                </a:lnTo>
                <a:lnTo>
                  <a:pt x="0" y="0"/>
                </a:lnTo>
                <a:close/>
              </a:path>
            </a:pathLst>
          </a:custGeom>
          <a:blipFill>
            <a:blip r:embed="rId2"/>
            <a:stretch>
              <a:fillRect r="-29826"/>
            </a:stretch>
          </a:blipFill>
        </p:spPr>
      </p:sp>
      <p:sp>
        <p:nvSpPr>
          <p:cNvPr id="6" name="Freeform 6"/>
          <p:cNvSpPr/>
          <p:nvPr/>
        </p:nvSpPr>
        <p:spPr>
          <a:xfrm>
            <a:off x="193098" y="5143500"/>
            <a:ext cx="6644986" cy="4693021"/>
          </a:xfrm>
          <a:custGeom>
            <a:avLst/>
            <a:gdLst/>
            <a:ahLst/>
            <a:cxnLst/>
            <a:rect l="l" t="t" r="r" b="b"/>
            <a:pathLst>
              <a:path w="6644986" h="4693021">
                <a:moveTo>
                  <a:pt x="0" y="0"/>
                </a:moveTo>
                <a:lnTo>
                  <a:pt x="6644985" y="0"/>
                </a:lnTo>
                <a:lnTo>
                  <a:pt x="6644985" y="4693021"/>
                </a:lnTo>
                <a:lnTo>
                  <a:pt x="0" y="4693021"/>
                </a:lnTo>
                <a:lnTo>
                  <a:pt x="0" y="0"/>
                </a:lnTo>
                <a:close/>
              </a:path>
            </a:pathLst>
          </a:custGeom>
          <a:blipFill>
            <a:blip r:embed="rId3"/>
            <a:stretch>
              <a:fillRect/>
            </a:stretch>
          </a:blipFill>
        </p:spPr>
      </p:sp>
      <p:sp>
        <p:nvSpPr>
          <p:cNvPr id="7" name="Freeform 7"/>
          <p:cNvSpPr/>
          <p:nvPr/>
        </p:nvSpPr>
        <p:spPr>
          <a:xfrm>
            <a:off x="11178169" y="1171336"/>
            <a:ext cx="4516152" cy="8887556"/>
          </a:xfrm>
          <a:custGeom>
            <a:avLst/>
            <a:gdLst/>
            <a:ahLst/>
            <a:cxnLst/>
            <a:rect l="l" t="t" r="r" b="b"/>
            <a:pathLst>
              <a:path w="4516152" h="8887556">
                <a:moveTo>
                  <a:pt x="0" y="0"/>
                </a:moveTo>
                <a:lnTo>
                  <a:pt x="4516152" y="0"/>
                </a:lnTo>
                <a:lnTo>
                  <a:pt x="4516152" y="8887555"/>
                </a:lnTo>
                <a:lnTo>
                  <a:pt x="0" y="8887555"/>
                </a:lnTo>
                <a:lnTo>
                  <a:pt x="0" y="0"/>
                </a:lnTo>
                <a:close/>
              </a:path>
            </a:pathLst>
          </a:custGeom>
          <a:blipFill>
            <a:blip r:embed="rId4"/>
            <a:stretch>
              <a:fillRect/>
            </a:stretch>
          </a:blipFill>
        </p:spPr>
      </p:sp>
      <p:sp>
        <p:nvSpPr>
          <p:cNvPr id="8" name="TextBox 8"/>
          <p:cNvSpPr txBox="1"/>
          <p:nvPr/>
        </p:nvSpPr>
        <p:spPr>
          <a:xfrm>
            <a:off x="0" y="158673"/>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Point of Sale </a:t>
            </a:r>
          </a:p>
        </p:txBody>
      </p:sp>
      <p:sp>
        <p:nvSpPr>
          <p:cNvPr id="9" name="Freeform 9"/>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5"/>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510059" y="172723"/>
            <a:ext cx="29647717" cy="1995708"/>
          </a:xfrm>
          <a:prstGeom prst="rect">
            <a:avLst/>
          </a:prstGeom>
        </p:spPr>
        <p:txBody>
          <a:bodyPr lIns="0" tIns="0" rIns="0" bIns="0" rtlCol="0" anchor="t">
            <a:spAutoFit/>
          </a:bodyPr>
          <a:lstStyle/>
          <a:p>
            <a:pPr algn="l">
              <a:lnSpc>
                <a:spcPts val="16064"/>
              </a:lnSpc>
            </a:pPr>
            <a:r>
              <a:rPr lang="en-US" sz="12357" spc="296">
                <a:solidFill>
                  <a:srgbClr val="604058"/>
                </a:solidFill>
                <a:latin typeface="League Spartan"/>
                <a:ea typeface="League Spartan"/>
                <a:cs typeface="League Spartan"/>
                <a:sym typeface="League Spartan"/>
              </a:rPr>
              <a:t>HR</a:t>
            </a: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Freeform 7"/>
          <p:cNvSpPr/>
          <p:nvPr/>
        </p:nvSpPr>
        <p:spPr>
          <a:xfrm>
            <a:off x="4696406" y="1463098"/>
            <a:ext cx="10217343" cy="8505938"/>
          </a:xfrm>
          <a:custGeom>
            <a:avLst/>
            <a:gdLst/>
            <a:ahLst/>
            <a:cxnLst/>
            <a:rect l="l" t="t" r="r" b="b"/>
            <a:pathLst>
              <a:path w="10217343" h="8505938">
                <a:moveTo>
                  <a:pt x="0" y="0"/>
                </a:moveTo>
                <a:lnTo>
                  <a:pt x="10217343" y="0"/>
                </a:lnTo>
                <a:lnTo>
                  <a:pt x="10217343" y="8505938"/>
                </a:lnTo>
                <a:lnTo>
                  <a:pt x="0" y="8505938"/>
                </a:lnTo>
                <a:lnTo>
                  <a:pt x="0" y="0"/>
                </a:lnTo>
                <a:close/>
              </a:path>
            </a:pathLst>
          </a:custGeom>
          <a:blipFill>
            <a:blip r:embed="rId3">
              <a:alphaModFix amt="7999"/>
            </a:blip>
            <a:stretch>
              <a:fillRect/>
            </a:stretch>
          </a:blipFill>
        </p:spPr>
      </p:sp>
      <p:sp>
        <p:nvSpPr>
          <p:cNvPr id="8" name="TextBox 8"/>
          <p:cNvSpPr txBox="1"/>
          <p:nvPr/>
        </p:nvSpPr>
        <p:spPr>
          <a:xfrm>
            <a:off x="0" y="3025041"/>
            <a:ext cx="11398530" cy="3270933"/>
          </a:xfrm>
          <a:prstGeom prst="rect">
            <a:avLst/>
          </a:prstGeom>
        </p:spPr>
        <p:txBody>
          <a:bodyPr lIns="0" tIns="0" rIns="0" bIns="0" rtlCol="0" anchor="t">
            <a:spAutoFit/>
          </a:bodyPr>
          <a:lstStyle/>
          <a:p>
            <a:pPr marL="1081828" lvl="1" indent="-540914" algn="l">
              <a:lnSpc>
                <a:spcPts val="6514"/>
              </a:lnSpc>
              <a:buFont typeface="Arial"/>
              <a:buChar char="•"/>
            </a:pPr>
            <a:r>
              <a:rPr lang="en-US" sz="5010" spc="120">
                <a:solidFill>
                  <a:srgbClr val="604058"/>
                </a:solidFill>
                <a:latin typeface="League Spartan"/>
                <a:ea typeface="League Spartan"/>
                <a:cs typeface="League Spartan"/>
                <a:sym typeface="League Spartan"/>
              </a:rPr>
              <a:t>Employees </a:t>
            </a:r>
          </a:p>
          <a:p>
            <a:pPr marL="1081828" lvl="1" indent="-540914" algn="l">
              <a:lnSpc>
                <a:spcPts val="6514"/>
              </a:lnSpc>
              <a:buFont typeface="Arial"/>
              <a:buChar char="•"/>
            </a:pPr>
            <a:r>
              <a:rPr lang="en-US" sz="5010" spc="120">
                <a:solidFill>
                  <a:srgbClr val="604058"/>
                </a:solidFill>
                <a:latin typeface="League Spartan"/>
                <a:ea typeface="League Spartan"/>
                <a:cs typeface="League Spartan"/>
                <a:sym typeface="League Spartan"/>
              </a:rPr>
              <a:t>organization chart</a:t>
            </a:r>
          </a:p>
          <a:p>
            <a:pPr marL="1081828" lvl="1" indent="-540914" algn="l">
              <a:lnSpc>
                <a:spcPts val="6514"/>
              </a:lnSpc>
              <a:buFont typeface="Arial"/>
              <a:buChar char="•"/>
            </a:pPr>
            <a:r>
              <a:rPr lang="en-US" sz="5010" spc="120">
                <a:solidFill>
                  <a:srgbClr val="604058"/>
                </a:solidFill>
                <a:latin typeface="League Spartan"/>
                <a:ea typeface="League Spartan"/>
                <a:cs typeface="League Spartan"/>
                <a:sym typeface="League Spartan"/>
              </a:rPr>
              <a:t>contracts </a:t>
            </a:r>
          </a:p>
          <a:p>
            <a:pPr algn="l">
              <a:lnSpc>
                <a:spcPts val="6514"/>
              </a:lnSpc>
            </a:pPr>
            <a:endParaRPr lang="en-US" sz="5010" spc="120">
              <a:solidFill>
                <a:srgbClr val="604058"/>
              </a:solidFill>
              <a:latin typeface="League Spartan"/>
              <a:ea typeface="League Spartan"/>
              <a:cs typeface="League Spartan"/>
              <a:sym typeface="League Spart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028700" y="3181398"/>
            <a:ext cx="15919422" cy="5830488"/>
          </a:xfrm>
          <a:custGeom>
            <a:avLst/>
            <a:gdLst/>
            <a:ahLst/>
            <a:cxnLst/>
            <a:rect l="l" t="t" r="r" b="b"/>
            <a:pathLst>
              <a:path w="15919422" h="5830488">
                <a:moveTo>
                  <a:pt x="0" y="0"/>
                </a:moveTo>
                <a:lnTo>
                  <a:pt x="15919422" y="0"/>
                </a:lnTo>
                <a:lnTo>
                  <a:pt x="15919422" y="5830489"/>
                </a:lnTo>
                <a:lnTo>
                  <a:pt x="0" y="5830489"/>
                </a:lnTo>
                <a:lnTo>
                  <a:pt x="0" y="0"/>
                </a:lnTo>
                <a:close/>
              </a:path>
            </a:pathLst>
          </a:custGeom>
          <a:blipFill>
            <a:blip r:embed="rId2"/>
            <a:stretch>
              <a:fillRect/>
            </a:stretch>
          </a:blipFill>
        </p:spPr>
      </p:sp>
      <p:sp>
        <p:nvSpPr>
          <p:cNvPr id="6" name="TextBox 6"/>
          <p:cNvSpPr txBox="1"/>
          <p:nvPr/>
        </p:nvSpPr>
        <p:spPr>
          <a:xfrm>
            <a:off x="553632" y="574636"/>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Employees </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204224" y="2245190"/>
            <a:ext cx="13921806" cy="7013110"/>
          </a:xfrm>
          <a:custGeom>
            <a:avLst/>
            <a:gdLst/>
            <a:ahLst/>
            <a:cxnLst/>
            <a:rect l="l" t="t" r="r" b="b"/>
            <a:pathLst>
              <a:path w="13921806" h="7013110">
                <a:moveTo>
                  <a:pt x="0" y="0"/>
                </a:moveTo>
                <a:lnTo>
                  <a:pt x="13921806" y="0"/>
                </a:lnTo>
                <a:lnTo>
                  <a:pt x="13921806" y="7013110"/>
                </a:lnTo>
                <a:lnTo>
                  <a:pt x="0" y="7013110"/>
                </a:lnTo>
                <a:lnTo>
                  <a:pt x="0" y="0"/>
                </a:lnTo>
                <a:close/>
              </a:path>
            </a:pathLst>
          </a:custGeom>
          <a:blipFill>
            <a:blip r:embed="rId2"/>
            <a:stretch>
              <a:fillRect/>
            </a:stretch>
          </a:blipFill>
        </p:spPr>
      </p:sp>
      <p:sp>
        <p:nvSpPr>
          <p:cNvPr id="6" name="TextBox 6"/>
          <p:cNvSpPr txBox="1"/>
          <p:nvPr/>
        </p:nvSpPr>
        <p:spPr>
          <a:xfrm>
            <a:off x="410150" y="141605"/>
            <a:ext cx="5725424"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Organiztion Chart</a:t>
            </a: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3"/>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70226" y="1359685"/>
            <a:ext cx="9073774" cy="3595483"/>
          </a:xfrm>
          <a:custGeom>
            <a:avLst/>
            <a:gdLst/>
            <a:ahLst/>
            <a:cxnLst/>
            <a:rect l="l" t="t" r="r" b="b"/>
            <a:pathLst>
              <a:path w="9073774" h="3595483">
                <a:moveTo>
                  <a:pt x="0" y="0"/>
                </a:moveTo>
                <a:lnTo>
                  <a:pt x="9073774" y="0"/>
                </a:lnTo>
                <a:lnTo>
                  <a:pt x="9073774" y="3595483"/>
                </a:lnTo>
                <a:lnTo>
                  <a:pt x="0" y="3595483"/>
                </a:lnTo>
                <a:lnTo>
                  <a:pt x="0" y="0"/>
                </a:lnTo>
                <a:close/>
              </a:path>
            </a:pathLst>
          </a:custGeom>
          <a:blipFill>
            <a:blip r:embed="rId2"/>
            <a:stretch>
              <a:fillRect/>
            </a:stretch>
          </a:blipFill>
        </p:spPr>
      </p:sp>
      <p:sp>
        <p:nvSpPr>
          <p:cNvPr id="6" name="Freeform 6"/>
          <p:cNvSpPr/>
          <p:nvPr/>
        </p:nvSpPr>
        <p:spPr>
          <a:xfrm>
            <a:off x="9724417" y="3795844"/>
            <a:ext cx="8010288" cy="5878433"/>
          </a:xfrm>
          <a:custGeom>
            <a:avLst/>
            <a:gdLst/>
            <a:ahLst/>
            <a:cxnLst/>
            <a:rect l="l" t="t" r="r" b="b"/>
            <a:pathLst>
              <a:path w="8010288" h="5878433">
                <a:moveTo>
                  <a:pt x="0" y="0"/>
                </a:moveTo>
                <a:lnTo>
                  <a:pt x="8010288" y="0"/>
                </a:lnTo>
                <a:lnTo>
                  <a:pt x="8010288" y="5878432"/>
                </a:lnTo>
                <a:lnTo>
                  <a:pt x="0" y="5878432"/>
                </a:lnTo>
                <a:lnTo>
                  <a:pt x="0" y="0"/>
                </a:lnTo>
                <a:close/>
              </a:path>
            </a:pathLst>
          </a:custGeom>
          <a:blipFill>
            <a:blip r:embed="rId3"/>
            <a:stretch>
              <a:fillRect/>
            </a:stretch>
          </a:blipFill>
        </p:spPr>
      </p:sp>
      <p:sp>
        <p:nvSpPr>
          <p:cNvPr id="7" name="TextBox 7"/>
          <p:cNvSpPr txBox="1"/>
          <p:nvPr/>
        </p:nvSpPr>
        <p:spPr>
          <a:xfrm>
            <a:off x="0" y="158673"/>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Contracts </a:t>
            </a:r>
          </a:p>
        </p:txBody>
      </p:sp>
      <p:sp>
        <p:nvSpPr>
          <p:cNvPr id="8" name="TextBox 8"/>
          <p:cNvSpPr txBox="1"/>
          <p:nvPr/>
        </p:nvSpPr>
        <p:spPr>
          <a:xfrm>
            <a:off x="2343360" y="6416582"/>
            <a:ext cx="12419647" cy="870027"/>
          </a:xfrm>
          <a:prstGeom prst="rect">
            <a:avLst/>
          </a:prstGeom>
        </p:spPr>
        <p:txBody>
          <a:bodyPr lIns="0" tIns="0" rIns="0" bIns="0" rtlCol="0" anchor="t">
            <a:spAutoFit/>
          </a:bodyPr>
          <a:lstStyle/>
          <a:p>
            <a:pPr algn="l">
              <a:lnSpc>
                <a:spcPts val="7097"/>
              </a:lnSpc>
            </a:pPr>
            <a:r>
              <a:rPr lang="en-US" sz="5459" spc="131">
                <a:solidFill>
                  <a:srgbClr val="604058"/>
                </a:solidFill>
                <a:latin typeface="League Spartan"/>
                <a:ea typeface="League Spartan"/>
                <a:cs typeface="League Spartan"/>
                <a:sym typeface="League Spartan"/>
              </a:rPr>
              <a:t>Contracts Example</a:t>
            </a:r>
          </a:p>
        </p:txBody>
      </p:sp>
      <p:sp>
        <p:nvSpPr>
          <p:cNvPr id="9" name="Freeform 9"/>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4"/>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TextBox 6"/>
          <p:cNvSpPr txBox="1"/>
          <p:nvPr/>
        </p:nvSpPr>
        <p:spPr>
          <a:xfrm>
            <a:off x="409282" y="284802"/>
            <a:ext cx="9442698" cy="1335395"/>
          </a:xfrm>
          <a:prstGeom prst="rect">
            <a:avLst/>
          </a:prstGeom>
        </p:spPr>
        <p:txBody>
          <a:bodyPr lIns="0" tIns="0" rIns="0" bIns="0" rtlCol="0" anchor="t">
            <a:spAutoFit/>
          </a:bodyPr>
          <a:lstStyle/>
          <a:p>
            <a:pPr algn="ctr">
              <a:lnSpc>
                <a:spcPts val="10920"/>
              </a:lnSpc>
            </a:pPr>
            <a:r>
              <a:rPr lang="en-US" sz="7800" b="1">
                <a:solidFill>
                  <a:srgbClr val="604058"/>
                </a:solidFill>
                <a:latin typeface="Canva Sans Bold"/>
                <a:ea typeface="Canva Sans Bold"/>
                <a:cs typeface="Canva Sans Bold"/>
                <a:sym typeface="Canva Sans Bold"/>
              </a:rPr>
              <a:t>Accounting Module</a:t>
            </a:r>
          </a:p>
        </p:txBody>
      </p:sp>
      <p:sp>
        <p:nvSpPr>
          <p:cNvPr id="7" name="TextBox 7"/>
          <p:cNvSpPr txBox="1"/>
          <p:nvPr/>
        </p:nvSpPr>
        <p:spPr>
          <a:xfrm>
            <a:off x="102503" y="2257294"/>
            <a:ext cx="8591945" cy="6156497"/>
          </a:xfrm>
          <a:prstGeom prst="rect">
            <a:avLst/>
          </a:prstGeom>
        </p:spPr>
        <p:txBody>
          <a:bodyPr lIns="0" tIns="0" rIns="0" bIns="0" rtlCol="0" anchor="t">
            <a:spAutoFit/>
          </a:bodyPr>
          <a:lstStyle/>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chart of account </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taxes</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payment methods </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 Analytic Accouting </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assets managment </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Accounting Dashboard</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Automated Journal Entries </a:t>
            </a:r>
          </a:p>
          <a:p>
            <a:pPr marL="943097" lvl="1" indent="-471548" algn="l">
              <a:lnSpc>
                <a:spcPts val="6115"/>
              </a:lnSpc>
              <a:buFont typeface="Arial"/>
              <a:buChar char="•"/>
            </a:pPr>
            <a:r>
              <a:rPr lang="en-US" sz="4368" b="1">
                <a:solidFill>
                  <a:srgbClr val="604058"/>
                </a:solidFill>
                <a:latin typeface="Canva Sans Bold"/>
                <a:ea typeface="Canva Sans Bold"/>
                <a:cs typeface="Canva Sans Bold"/>
                <a:sym typeface="Canva Sans Bold"/>
              </a:rPr>
              <a:t>Financial Statement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470739" y="1423872"/>
            <a:ext cx="15258885" cy="8130038"/>
          </a:xfrm>
          <a:custGeom>
            <a:avLst/>
            <a:gdLst/>
            <a:ahLst/>
            <a:cxnLst/>
            <a:rect l="l" t="t" r="r" b="b"/>
            <a:pathLst>
              <a:path w="15258885" h="8130038">
                <a:moveTo>
                  <a:pt x="0" y="0"/>
                </a:moveTo>
                <a:lnTo>
                  <a:pt x="15258885" y="0"/>
                </a:lnTo>
                <a:lnTo>
                  <a:pt x="15258885" y="8130038"/>
                </a:lnTo>
                <a:lnTo>
                  <a:pt x="0" y="8130038"/>
                </a:lnTo>
                <a:lnTo>
                  <a:pt x="0" y="0"/>
                </a:lnTo>
                <a:close/>
              </a:path>
            </a:pathLst>
          </a:custGeom>
          <a:blipFill>
            <a:blip r:embed="rId3"/>
            <a:stretch>
              <a:fillRect t="-599" r="-12625" b="-599"/>
            </a:stretch>
          </a:blipFill>
        </p:spPr>
      </p:sp>
      <p:sp>
        <p:nvSpPr>
          <p:cNvPr id="7" name="TextBox 7"/>
          <p:cNvSpPr txBox="1"/>
          <p:nvPr/>
        </p:nvSpPr>
        <p:spPr>
          <a:xfrm>
            <a:off x="470739" y="141605"/>
            <a:ext cx="5476875"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chart of account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855131" y="1753393"/>
            <a:ext cx="16404169" cy="7504907"/>
          </a:xfrm>
          <a:custGeom>
            <a:avLst/>
            <a:gdLst/>
            <a:ahLst/>
            <a:cxnLst/>
            <a:rect l="l" t="t" r="r" b="b"/>
            <a:pathLst>
              <a:path w="16404169" h="7504907">
                <a:moveTo>
                  <a:pt x="0" y="0"/>
                </a:moveTo>
                <a:lnTo>
                  <a:pt x="16404169" y="0"/>
                </a:lnTo>
                <a:lnTo>
                  <a:pt x="16404169" y="7504907"/>
                </a:lnTo>
                <a:lnTo>
                  <a:pt x="0" y="7504907"/>
                </a:lnTo>
                <a:lnTo>
                  <a:pt x="0" y="0"/>
                </a:lnTo>
                <a:close/>
              </a:path>
            </a:pathLst>
          </a:custGeom>
          <a:blipFill>
            <a:blip r:embed="rId3"/>
            <a:stretch>
              <a:fillRect/>
            </a:stretch>
          </a:blipFill>
        </p:spPr>
      </p:sp>
      <p:sp>
        <p:nvSpPr>
          <p:cNvPr id="7" name="TextBox 7"/>
          <p:cNvSpPr txBox="1"/>
          <p:nvPr/>
        </p:nvSpPr>
        <p:spPr>
          <a:xfrm>
            <a:off x="565177" y="79781"/>
            <a:ext cx="2639662" cy="1112805"/>
          </a:xfrm>
          <a:prstGeom prst="rect">
            <a:avLst/>
          </a:prstGeom>
        </p:spPr>
        <p:txBody>
          <a:bodyPr lIns="0" tIns="0" rIns="0" bIns="0" rtlCol="0" anchor="t">
            <a:spAutoFit/>
          </a:bodyPr>
          <a:lstStyle/>
          <a:p>
            <a:pPr algn="ctr">
              <a:lnSpc>
                <a:spcPts val="9004"/>
              </a:lnSpc>
            </a:pPr>
            <a:r>
              <a:rPr lang="en-US" sz="6432" b="1">
                <a:solidFill>
                  <a:srgbClr val="604058"/>
                </a:solidFill>
                <a:latin typeface="Canva Sans Bold"/>
                <a:ea typeface="Canva Sans Bold"/>
                <a:cs typeface="Canva Sans Bold"/>
                <a:sym typeface="Canva Sans Bold"/>
              </a:rPr>
              <a:t>Taxes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31130" y="110193"/>
            <a:ext cx="12775571" cy="10176807"/>
            <a:chOff x="0" y="0"/>
            <a:chExt cx="630461" cy="502215"/>
          </a:xfrm>
        </p:grpSpPr>
        <p:sp>
          <p:nvSpPr>
            <p:cNvPr id="3" name="Freeform 3"/>
            <p:cNvSpPr/>
            <p:nvPr/>
          </p:nvSpPr>
          <p:spPr>
            <a:xfrm>
              <a:off x="0" y="0"/>
              <a:ext cx="630461" cy="502215"/>
            </a:xfrm>
            <a:custGeom>
              <a:avLst/>
              <a:gdLst/>
              <a:ahLst/>
              <a:cxnLst/>
              <a:rect l="l" t="t" r="r" b="b"/>
              <a:pathLst>
                <a:path w="630461" h="502215">
                  <a:moveTo>
                    <a:pt x="203200" y="0"/>
                  </a:moveTo>
                  <a:lnTo>
                    <a:pt x="630461" y="0"/>
                  </a:lnTo>
                  <a:lnTo>
                    <a:pt x="427261" y="502215"/>
                  </a:lnTo>
                  <a:lnTo>
                    <a:pt x="0" y="502215"/>
                  </a:lnTo>
                  <a:lnTo>
                    <a:pt x="203200" y="0"/>
                  </a:lnTo>
                  <a:close/>
                </a:path>
              </a:pathLst>
            </a:custGeom>
            <a:solidFill>
              <a:srgbClr val="604058"/>
            </a:solidFill>
          </p:spPr>
        </p:sp>
        <p:sp>
          <p:nvSpPr>
            <p:cNvPr id="4" name="TextBox 4"/>
            <p:cNvSpPr txBox="1"/>
            <p:nvPr/>
          </p:nvSpPr>
          <p:spPr>
            <a:xfrm>
              <a:off x="101600" y="-57150"/>
              <a:ext cx="427261"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567426" y="244915"/>
            <a:ext cx="6319053" cy="783785"/>
          </a:xfrm>
          <a:prstGeom prst="rect">
            <a:avLst/>
          </a:prstGeom>
        </p:spPr>
        <p:txBody>
          <a:bodyPr lIns="0" tIns="0" rIns="0" bIns="0" rtlCol="0" anchor="t">
            <a:spAutoFit/>
          </a:bodyPr>
          <a:lstStyle/>
          <a:p>
            <a:pPr algn="l">
              <a:lnSpc>
                <a:spcPts val="6362"/>
              </a:lnSpc>
            </a:pPr>
            <a:r>
              <a:rPr lang="en-US" sz="4894" spc="117">
                <a:solidFill>
                  <a:srgbClr val="365679"/>
                </a:solidFill>
                <a:latin typeface="League Spartan"/>
                <a:ea typeface="League Spartan"/>
                <a:cs typeface="League Spartan"/>
                <a:sym typeface="League Spartan"/>
              </a:rPr>
              <a:t>Objectives &amp; Goals</a:t>
            </a:r>
          </a:p>
        </p:txBody>
      </p:sp>
      <p:sp>
        <p:nvSpPr>
          <p:cNvPr id="6" name="TextBox 6"/>
          <p:cNvSpPr txBox="1"/>
          <p:nvPr/>
        </p:nvSpPr>
        <p:spPr>
          <a:xfrm>
            <a:off x="880998" y="1410545"/>
            <a:ext cx="14035967" cy="9028839"/>
          </a:xfrm>
          <a:prstGeom prst="rect">
            <a:avLst/>
          </a:prstGeom>
        </p:spPr>
        <p:txBody>
          <a:bodyPr lIns="0" tIns="0" rIns="0" bIns="0" rtlCol="0" anchor="t">
            <a:spAutoFit/>
          </a:bodyPr>
          <a:lstStyle/>
          <a:p>
            <a:pPr algn="l">
              <a:lnSpc>
                <a:spcPts val="4667"/>
              </a:lnSpc>
            </a:pPr>
            <a:r>
              <a:rPr lang="en-US" sz="3333" b="1" u="sng" spc="396">
                <a:solidFill>
                  <a:srgbClr val="2B485F"/>
                </a:solidFill>
                <a:latin typeface="Inter Bold"/>
                <a:ea typeface="Inter Bold"/>
                <a:cs typeface="Inter Bold"/>
                <a:sym typeface="Inter Bold"/>
              </a:rPr>
              <a:t>Objectives</a:t>
            </a:r>
          </a:p>
          <a:p>
            <a:pPr algn="l">
              <a:lnSpc>
                <a:spcPts val="4247"/>
              </a:lnSpc>
            </a:pPr>
            <a:endParaRPr lang="en-US" sz="3333" b="1" u="sng" spc="396">
              <a:solidFill>
                <a:srgbClr val="2B485F"/>
              </a:solidFill>
              <a:latin typeface="Inter Bold"/>
              <a:ea typeface="Inter Bold"/>
              <a:cs typeface="Inter Bold"/>
              <a:sym typeface="Inter Bold"/>
            </a:endParaRP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Streamline Supply Chain: Optimize procurement, inventory, and supplier coordination with</a:t>
            </a:r>
            <a:r>
              <a:rPr lang="en-US" sz="2733" b="1" i="1" u="sng" spc="325">
                <a:solidFill>
                  <a:srgbClr val="000000"/>
                </a:solidFill>
                <a:latin typeface="Inter Bold Italics"/>
                <a:ea typeface="Inter Bold Italics"/>
                <a:cs typeface="Inter Bold Italics"/>
                <a:sym typeface="Inter Bold Italics"/>
              </a:rPr>
              <a:t> Odoo ERP</a:t>
            </a:r>
            <a:r>
              <a:rPr lang="en-US" sz="2733" b="1" spc="325">
                <a:solidFill>
                  <a:srgbClr val="000000"/>
                </a:solidFill>
                <a:latin typeface="Inter Bold"/>
                <a:ea typeface="Inter Bold"/>
                <a:cs typeface="Inter Bold"/>
                <a:sym typeface="Inter Bold"/>
              </a:rPr>
              <a:t>.</a:t>
            </a: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 Automate Operations: Reduce manual tasks and minimize delays in order processing.</a:t>
            </a: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Increase Visibility: Provide real-time data for better decision-making.</a:t>
            </a:r>
          </a:p>
          <a:p>
            <a:pPr algn="just">
              <a:lnSpc>
                <a:spcPts val="3827"/>
              </a:lnSpc>
            </a:pPr>
            <a:endParaRPr lang="en-US" sz="2733" b="1" spc="325">
              <a:solidFill>
                <a:srgbClr val="000000"/>
              </a:solidFill>
              <a:latin typeface="Inter Bold"/>
              <a:ea typeface="Inter Bold"/>
              <a:cs typeface="Inter Bold"/>
              <a:sym typeface="Inter Bold"/>
            </a:endParaRPr>
          </a:p>
          <a:p>
            <a:pPr algn="just">
              <a:lnSpc>
                <a:spcPts val="4667"/>
              </a:lnSpc>
            </a:pPr>
            <a:r>
              <a:rPr lang="en-US" sz="3333" b="1" u="sng" spc="396">
                <a:solidFill>
                  <a:srgbClr val="2B485F"/>
                </a:solidFill>
                <a:latin typeface="Inter Bold"/>
                <a:ea typeface="Inter Bold"/>
                <a:cs typeface="Inter Bold"/>
                <a:sym typeface="Inter Bold"/>
              </a:rPr>
              <a:t>Goals</a:t>
            </a:r>
          </a:p>
          <a:p>
            <a:pPr algn="just">
              <a:lnSpc>
                <a:spcPts val="4247"/>
              </a:lnSpc>
            </a:pPr>
            <a:endParaRPr lang="en-US" sz="3333" b="1" u="sng" spc="396">
              <a:solidFill>
                <a:srgbClr val="2B485F"/>
              </a:solidFill>
              <a:latin typeface="Inter Bold"/>
              <a:ea typeface="Inter Bold"/>
              <a:cs typeface="Inter Bold"/>
              <a:sym typeface="Inter Bold"/>
            </a:endParaRP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Improve Efficiency: Ensure faster access to essential products.</a:t>
            </a: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Enhance Supplier Relations: Strengthen and simplify supplier partnerships.</a:t>
            </a:r>
          </a:p>
          <a:p>
            <a:pPr marL="590252" lvl="1" indent="-295126" algn="just">
              <a:lnSpc>
                <a:spcPts val="3827"/>
              </a:lnSpc>
              <a:buFont typeface="Arial"/>
              <a:buChar char="•"/>
            </a:pPr>
            <a:r>
              <a:rPr lang="en-US" sz="2733" b="1" spc="325">
                <a:solidFill>
                  <a:srgbClr val="000000"/>
                </a:solidFill>
                <a:latin typeface="Inter Bold"/>
                <a:ea typeface="Inter Bold"/>
                <a:cs typeface="Inter Bold"/>
                <a:sym typeface="Inter Bold"/>
              </a:rPr>
              <a:t>Boost Customer Experience: Deliver timely, reliable service for both pharmacies and consumers.</a:t>
            </a:r>
          </a:p>
          <a:p>
            <a:pPr algn="l">
              <a:lnSpc>
                <a:spcPts val="3827"/>
              </a:lnSpc>
            </a:pPr>
            <a:endParaRPr lang="en-US" sz="2733" b="1" spc="325">
              <a:solidFill>
                <a:srgbClr val="000000"/>
              </a:solidFill>
              <a:latin typeface="Inter Bold"/>
              <a:ea typeface="Inter Bold"/>
              <a:cs typeface="Inter Bold"/>
              <a:sym typeface="Inter Bold"/>
            </a:endParaRPr>
          </a:p>
          <a:p>
            <a:pPr algn="l">
              <a:lnSpc>
                <a:spcPts val="3827"/>
              </a:lnSpc>
            </a:pPr>
            <a:endParaRPr lang="en-US" sz="2733" b="1" spc="325">
              <a:solidFill>
                <a:srgbClr val="000000"/>
              </a:solidFill>
              <a:latin typeface="Inter Bold"/>
              <a:ea typeface="Inter Bold"/>
              <a:cs typeface="Inter Bold"/>
              <a:sym typeface="Inter Bold"/>
            </a:endParaRP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360517" y="1308043"/>
            <a:ext cx="12044286" cy="5103766"/>
          </a:xfrm>
          <a:custGeom>
            <a:avLst/>
            <a:gdLst/>
            <a:ahLst/>
            <a:cxnLst/>
            <a:rect l="l" t="t" r="r" b="b"/>
            <a:pathLst>
              <a:path w="12044286" h="5103766">
                <a:moveTo>
                  <a:pt x="0" y="0"/>
                </a:moveTo>
                <a:lnTo>
                  <a:pt x="12044286" y="0"/>
                </a:lnTo>
                <a:lnTo>
                  <a:pt x="12044286" y="5103766"/>
                </a:lnTo>
                <a:lnTo>
                  <a:pt x="0" y="5103766"/>
                </a:lnTo>
                <a:lnTo>
                  <a:pt x="0" y="0"/>
                </a:lnTo>
                <a:close/>
              </a:path>
            </a:pathLst>
          </a:custGeom>
          <a:blipFill>
            <a:blip r:embed="rId3"/>
            <a:stretch>
              <a:fillRect/>
            </a:stretch>
          </a:blipFill>
        </p:spPr>
      </p:sp>
      <p:sp>
        <p:nvSpPr>
          <p:cNvPr id="7" name="Freeform 7"/>
          <p:cNvSpPr/>
          <p:nvPr/>
        </p:nvSpPr>
        <p:spPr>
          <a:xfrm>
            <a:off x="12286265" y="2290256"/>
            <a:ext cx="5441367" cy="7157686"/>
          </a:xfrm>
          <a:custGeom>
            <a:avLst/>
            <a:gdLst/>
            <a:ahLst/>
            <a:cxnLst/>
            <a:rect l="l" t="t" r="r" b="b"/>
            <a:pathLst>
              <a:path w="5441367" h="7157686">
                <a:moveTo>
                  <a:pt x="0" y="0"/>
                </a:moveTo>
                <a:lnTo>
                  <a:pt x="5441367" y="0"/>
                </a:lnTo>
                <a:lnTo>
                  <a:pt x="5441367" y="7157686"/>
                </a:lnTo>
                <a:lnTo>
                  <a:pt x="0" y="7157686"/>
                </a:lnTo>
                <a:lnTo>
                  <a:pt x="0" y="0"/>
                </a:lnTo>
                <a:close/>
              </a:path>
            </a:pathLst>
          </a:custGeom>
          <a:blipFill>
            <a:blip r:embed="rId4"/>
            <a:stretch>
              <a:fillRect/>
            </a:stretch>
          </a:blipFill>
        </p:spPr>
      </p:sp>
      <p:sp>
        <p:nvSpPr>
          <p:cNvPr id="8" name="TextBox 8"/>
          <p:cNvSpPr txBox="1"/>
          <p:nvPr/>
        </p:nvSpPr>
        <p:spPr>
          <a:xfrm>
            <a:off x="786110" y="141605"/>
            <a:ext cx="6543315"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Payment Methods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396999" y="2055791"/>
            <a:ext cx="10108516" cy="5673405"/>
          </a:xfrm>
          <a:custGeom>
            <a:avLst/>
            <a:gdLst/>
            <a:ahLst/>
            <a:cxnLst/>
            <a:rect l="l" t="t" r="r" b="b"/>
            <a:pathLst>
              <a:path w="10108516" h="5673405">
                <a:moveTo>
                  <a:pt x="0" y="0"/>
                </a:moveTo>
                <a:lnTo>
                  <a:pt x="10108516" y="0"/>
                </a:lnTo>
                <a:lnTo>
                  <a:pt x="10108516" y="5673404"/>
                </a:lnTo>
                <a:lnTo>
                  <a:pt x="0" y="5673404"/>
                </a:lnTo>
                <a:lnTo>
                  <a:pt x="0" y="0"/>
                </a:lnTo>
                <a:close/>
              </a:path>
            </a:pathLst>
          </a:custGeom>
          <a:blipFill>
            <a:blip r:embed="rId3"/>
            <a:stretch>
              <a:fillRect/>
            </a:stretch>
          </a:blipFill>
        </p:spPr>
      </p:sp>
      <p:sp>
        <p:nvSpPr>
          <p:cNvPr id="7" name="Freeform 7"/>
          <p:cNvSpPr/>
          <p:nvPr/>
        </p:nvSpPr>
        <p:spPr>
          <a:xfrm>
            <a:off x="4889585" y="6534169"/>
            <a:ext cx="12525591" cy="4290015"/>
          </a:xfrm>
          <a:custGeom>
            <a:avLst/>
            <a:gdLst/>
            <a:ahLst/>
            <a:cxnLst/>
            <a:rect l="l" t="t" r="r" b="b"/>
            <a:pathLst>
              <a:path w="12525591" h="4290015">
                <a:moveTo>
                  <a:pt x="0" y="0"/>
                </a:moveTo>
                <a:lnTo>
                  <a:pt x="12525591" y="0"/>
                </a:lnTo>
                <a:lnTo>
                  <a:pt x="12525591" y="4290015"/>
                </a:lnTo>
                <a:lnTo>
                  <a:pt x="0" y="4290015"/>
                </a:lnTo>
                <a:lnTo>
                  <a:pt x="0" y="0"/>
                </a:lnTo>
                <a:close/>
              </a:path>
            </a:pathLst>
          </a:custGeom>
          <a:blipFill>
            <a:blip r:embed="rId4"/>
            <a:stretch>
              <a:fillRect/>
            </a:stretch>
          </a:blipFill>
        </p:spPr>
      </p:sp>
      <p:sp>
        <p:nvSpPr>
          <p:cNvPr id="8" name="TextBox 8"/>
          <p:cNvSpPr txBox="1"/>
          <p:nvPr/>
        </p:nvSpPr>
        <p:spPr>
          <a:xfrm>
            <a:off x="396999" y="141605"/>
            <a:ext cx="7228018"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 Analytic Accounting </a:t>
            </a:r>
          </a:p>
        </p:txBody>
      </p:sp>
      <p:sp>
        <p:nvSpPr>
          <p:cNvPr id="9" name="TextBox 9"/>
          <p:cNvSpPr txBox="1"/>
          <p:nvPr/>
        </p:nvSpPr>
        <p:spPr>
          <a:xfrm>
            <a:off x="1028700" y="1114571"/>
            <a:ext cx="4023799" cy="941220"/>
          </a:xfrm>
          <a:prstGeom prst="rect">
            <a:avLst/>
          </a:prstGeom>
        </p:spPr>
        <p:txBody>
          <a:bodyPr lIns="0" tIns="0" rIns="0" bIns="0" rtlCol="0" anchor="t">
            <a:spAutoFit/>
          </a:bodyPr>
          <a:lstStyle/>
          <a:p>
            <a:pPr algn="ctr">
              <a:lnSpc>
                <a:spcPts val="3825"/>
              </a:lnSpc>
            </a:pPr>
            <a:r>
              <a:rPr lang="en-US" sz="2732" b="1">
                <a:solidFill>
                  <a:srgbClr val="604058"/>
                </a:solidFill>
                <a:latin typeface="Canva Sans Bold"/>
                <a:ea typeface="Canva Sans Bold"/>
                <a:cs typeface="Canva Sans Bold"/>
                <a:sym typeface="Canva Sans Bold"/>
              </a:rPr>
              <a:t>Analytic Plan</a:t>
            </a:r>
          </a:p>
          <a:p>
            <a:pPr algn="ctr">
              <a:lnSpc>
                <a:spcPts val="3825"/>
              </a:lnSpc>
            </a:pPr>
            <a:r>
              <a:rPr lang="en-US" sz="2732" b="1">
                <a:solidFill>
                  <a:srgbClr val="000000"/>
                </a:solidFill>
                <a:latin typeface="Canva Sans Bold"/>
                <a:ea typeface="Canva Sans Bold"/>
                <a:cs typeface="Canva Sans Bold"/>
                <a:sym typeface="Canva Sans Bold"/>
              </a:rPr>
              <a:t>B2B , B2C Departments </a:t>
            </a:r>
          </a:p>
        </p:txBody>
      </p:sp>
      <p:sp>
        <p:nvSpPr>
          <p:cNvPr id="10" name="TextBox 10"/>
          <p:cNvSpPr txBox="1"/>
          <p:nvPr/>
        </p:nvSpPr>
        <p:spPr>
          <a:xfrm>
            <a:off x="850354" y="6029967"/>
            <a:ext cx="4052594" cy="630269"/>
          </a:xfrm>
          <a:prstGeom prst="rect">
            <a:avLst/>
          </a:prstGeom>
        </p:spPr>
        <p:txBody>
          <a:bodyPr lIns="0" tIns="0" rIns="0" bIns="0" rtlCol="0" anchor="t">
            <a:spAutoFit/>
          </a:bodyPr>
          <a:lstStyle/>
          <a:p>
            <a:pPr algn="ctr">
              <a:lnSpc>
                <a:spcPts val="5181"/>
              </a:lnSpc>
            </a:pPr>
            <a:r>
              <a:rPr lang="en-US" sz="3701" b="1">
                <a:solidFill>
                  <a:srgbClr val="604058"/>
                </a:solidFill>
                <a:latin typeface="Canva Sans Bold"/>
                <a:ea typeface="Canva Sans Bold"/>
                <a:cs typeface="Canva Sans Bold"/>
                <a:sym typeface="Canva Sans Bold"/>
              </a:rPr>
              <a:t>Analytic Account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845269" y="1434909"/>
            <a:ext cx="10769597" cy="4294377"/>
          </a:xfrm>
          <a:custGeom>
            <a:avLst/>
            <a:gdLst/>
            <a:ahLst/>
            <a:cxnLst/>
            <a:rect l="l" t="t" r="r" b="b"/>
            <a:pathLst>
              <a:path w="10769597" h="4294377">
                <a:moveTo>
                  <a:pt x="0" y="0"/>
                </a:moveTo>
                <a:lnTo>
                  <a:pt x="10769597" y="0"/>
                </a:lnTo>
                <a:lnTo>
                  <a:pt x="10769597" y="4294377"/>
                </a:lnTo>
                <a:lnTo>
                  <a:pt x="0" y="4294377"/>
                </a:lnTo>
                <a:lnTo>
                  <a:pt x="0" y="0"/>
                </a:lnTo>
                <a:close/>
              </a:path>
            </a:pathLst>
          </a:custGeom>
          <a:blipFill>
            <a:blip r:embed="rId3"/>
            <a:stretch>
              <a:fillRect/>
            </a:stretch>
          </a:blipFill>
        </p:spPr>
      </p:sp>
      <p:sp>
        <p:nvSpPr>
          <p:cNvPr id="7" name="Freeform 7"/>
          <p:cNvSpPr/>
          <p:nvPr/>
        </p:nvSpPr>
        <p:spPr>
          <a:xfrm>
            <a:off x="6714167" y="6177356"/>
            <a:ext cx="8662238" cy="4190358"/>
          </a:xfrm>
          <a:custGeom>
            <a:avLst/>
            <a:gdLst/>
            <a:ahLst/>
            <a:cxnLst/>
            <a:rect l="l" t="t" r="r" b="b"/>
            <a:pathLst>
              <a:path w="8662238" h="4190358">
                <a:moveTo>
                  <a:pt x="0" y="0"/>
                </a:moveTo>
                <a:lnTo>
                  <a:pt x="8662238" y="0"/>
                </a:lnTo>
                <a:lnTo>
                  <a:pt x="8662238" y="4190358"/>
                </a:lnTo>
                <a:lnTo>
                  <a:pt x="0" y="4190358"/>
                </a:lnTo>
                <a:lnTo>
                  <a:pt x="0" y="0"/>
                </a:lnTo>
                <a:close/>
              </a:path>
            </a:pathLst>
          </a:custGeom>
          <a:blipFill>
            <a:blip r:embed="rId4"/>
            <a:stretch>
              <a:fillRect/>
            </a:stretch>
          </a:blipFill>
        </p:spPr>
      </p:sp>
      <p:sp>
        <p:nvSpPr>
          <p:cNvPr id="8" name="TextBox 8"/>
          <p:cNvSpPr txBox="1"/>
          <p:nvPr/>
        </p:nvSpPr>
        <p:spPr>
          <a:xfrm>
            <a:off x="676275" y="141605"/>
            <a:ext cx="6794159"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Assets Mangement </a:t>
            </a:r>
          </a:p>
        </p:txBody>
      </p:sp>
      <p:sp>
        <p:nvSpPr>
          <p:cNvPr id="9" name="TextBox 9"/>
          <p:cNvSpPr txBox="1"/>
          <p:nvPr/>
        </p:nvSpPr>
        <p:spPr>
          <a:xfrm>
            <a:off x="1913482" y="6072581"/>
            <a:ext cx="4316585" cy="858125"/>
          </a:xfrm>
          <a:prstGeom prst="rect">
            <a:avLst/>
          </a:prstGeom>
        </p:spPr>
        <p:txBody>
          <a:bodyPr lIns="0" tIns="0" rIns="0" bIns="0" rtlCol="0" anchor="t">
            <a:spAutoFit/>
          </a:bodyPr>
          <a:lstStyle/>
          <a:p>
            <a:pPr algn="ctr">
              <a:lnSpc>
                <a:spcPts val="6926"/>
              </a:lnSpc>
            </a:pPr>
            <a:r>
              <a:rPr lang="en-US" sz="4947" b="1">
                <a:solidFill>
                  <a:srgbClr val="604058"/>
                </a:solidFill>
                <a:latin typeface="Canva Sans Bold"/>
                <a:ea typeface="Canva Sans Bold"/>
                <a:cs typeface="Canva Sans Bold"/>
                <a:sym typeface="Canva Sans Bold"/>
              </a:rPr>
              <a:t>Depreciation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583410" y="1298020"/>
            <a:ext cx="10511572" cy="4572534"/>
          </a:xfrm>
          <a:custGeom>
            <a:avLst/>
            <a:gdLst/>
            <a:ahLst/>
            <a:cxnLst/>
            <a:rect l="l" t="t" r="r" b="b"/>
            <a:pathLst>
              <a:path w="10511572" h="4572534">
                <a:moveTo>
                  <a:pt x="0" y="0"/>
                </a:moveTo>
                <a:lnTo>
                  <a:pt x="10511573" y="0"/>
                </a:lnTo>
                <a:lnTo>
                  <a:pt x="10511573" y="4572534"/>
                </a:lnTo>
                <a:lnTo>
                  <a:pt x="0" y="4572534"/>
                </a:lnTo>
                <a:lnTo>
                  <a:pt x="0" y="0"/>
                </a:lnTo>
                <a:close/>
              </a:path>
            </a:pathLst>
          </a:custGeom>
          <a:blipFill>
            <a:blip r:embed="rId3"/>
            <a:stretch>
              <a:fillRect/>
            </a:stretch>
          </a:blipFill>
        </p:spPr>
      </p:sp>
      <p:sp>
        <p:nvSpPr>
          <p:cNvPr id="7" name="Freeform 7"/>
          <p:cNvSpPr/>
          <p:nvPr/>
        </p:nvSpPr>
        <p:spPr>
          <a:xfrm>
            <a:off x="7412878" y="5798469"/>
            <a:ext cx="10002298" cy="4488531"/>
          </a:xfrm>
          <a:custGeom>
            <a:avLst/>
            <a:gdLst/>
            <a:ahLst/>
            <a:cxnLst/>
            <a:rect l="l" t="t" r="r" b="b"/>
            <a:pathLst>
              <a:path w="10002298" h="4488531">
                <a:moveTo>
                  <a:pt x="0" y="0"/>
                </a:moveTo>
                <a:lnTo>
                  <a:pt x="10002298" y="0"/>
                </a:lnTo>
                <a:lnTo>
                  <a:pt x="10002298" y="4488531"/>
                </a:lnTo>
                <a:lnTo>
                  <a:pt x="0" y="4488531"/>
                </a:lnTo>
                <a:lnTo>
                  <a:pt x="0" y="0"/>
                </a:lnTo>
                <a:close/>
              </a:path>
            </a:pathLst>
          </a:custGeom>
          <a:blipFill>
            <a:blip r:embed="rId4"/>
            <a:stretch>
              <a:fillRect/>
            </a:stretch>
          </a:blipFill>
        </p:spPr>
      </p:sp>
      <p:sp>
        <p:nvSpPr>
          <p:cNvPr id="8" name="TextBox 8"/>
          <p:cNvSpPr txBox="1"/>
          <p:nvPr/>
        </p:nvSpPr>
        <p:spPr>
          <a:xfrm>
            <a:off x="39291" y="141605"/>
            <a:ext cx="8068128" cy="887095"/>
          </a:xfrm>
          <a:prstGeom prst="rect">
            <a:avLst/>
          </a:prstGeom>
        </p:spPr>
        <p:txBody>
          <a:bodyPr lIns="0" tIns="0" rIns="0" bIns="0" rtlCol="0" anchor="t">
            <a:spAutoFit/>
          </a:bodyPr>
          <a:lstStyle/>
          <a:p>
            <a:pPr algn="ctr">
              <a:lnSpc>
                <a:spcPts val="7279"/>
              </a:lnSpc>
            </a:pPr>
            <a:r>
              <a:rPr lang="en-US" sz="5199" b="1">
                <a:solidFill>
                  <a:srgbClr val="604058"/>
                </a:solidFill>
                <a:latin typeface="Canva Sans Bold"/>
                <a:ea typeface="Canva Sans Bold"/>
                <a:cs typeface="Canva Sans Bold"/>
                <a:sym typeface="Canva Sans Bold"/>
              </a:rPr>
              <a:t>Accounting Dashboard </a:t>
            </a:r>
          </a:p>
        </p:txBody>
      </p:sp>
      <p:sp>
        <p:nvSpPr>
          <p:cNvPr id="9" name="TextBox 9"/>
          <p:cNvSpPr txBox="1"/>
          <p:nvPr/>
        </p:nvSpPr>
        <p:spPr>
          <a:xfrm>
            <a:off x="949792" y="6474011"/>
            <a:ext cx="5908375" cy="606425"/>
          </a:xfrm>
          <a:prstGeom prst="rect">
            <a:avLst/>
          </a:prstGeom>
        </p:spPr>
        <p:txBody>
          <a:bodyPr lIns="0" tIns="0" rIns="0" bIns="0" rtlCol="0" anchor="t">
            <a:spAutoFit/>
          </a:bodyPr>
          <a:lstStyle/>
          <a:p>
            <a:pPr algn="ctr">
              <a:lnSpc>
                <a:spcPts val="4899"/>
              </a:lnSpc>
              <a:spcBef>
                <a:spcPct val="0"/>
              </a:spcBef>
            </a:pPr>
            <a:r>
              <a:rPr lang="en-US" sz="3499" b="1">
                <a:solidFill>
                  <a:srgbClr val="604058"/>
                </a:solidFill>
                <a:latin typeface="Helios Bold"/>
                <a:ea typeface="Helios Bold"/>
                <a:cs typeface="Helios Bold"/>
                <a:sym typeface="Helios Bold"/>
              </a:rPr>
              <a:t>RECONCILIATION MODELS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524433" y="2054770"/>
            <a:ext cx="13791143" cy="6177461"/>
          </a:xfrm>
          <a:custGeom>
            <a:avLst/>
            <a:gdLst/>
            <a:ahLst/>
            <a:cxnLst/>
            <a:rect l="l" t="t" r="r" b="b"/>
            <a:pathLst>
              <a:path w="13791143" h="6177461">
                <a:moveTo>
                  <a:pt x="0" y="0"/>
                </a:moveTo>
                <a:lnTo>
                  <a:pt x="13791143" y="0"/>
                </a:lnTo>
                <a:lnTo>
                  <a:pt x="13791143" y="6177460"/>
                </a:lnTo>
                <a:lnTo>
                  <a:pt x="0" y="6177460"/>
                </a:lnTo>
                <a:lnTo>
                  <a:pt x="0" y="0"/>
                </a:lnTo>
                <a:close/>
              </a:path>
            </a:pathLst>
          </a:custGeom>
          <a:blipFill>
            <a:blip r:embed="rId3"/>
            <a:stretch>
              <a:fillRect t="-91" b="-91"/>
            </a:stretch>
          </a:blipFill>
        </p:spPr>
      </p:sp>
      <p:sp>
        <p:nvSpPr>
          <p:cNvPr id="7" name="TextBox 7"/>
          <p:cNvSpPr txBox="1"/>
          <p:nvPr/>
        </p:nvSpPr>
        <p:spPr>
          <a:xfrm>
            <a:off x="0" y="117890"/>
            <a:ext cx="10398638" cy="898040"/>
          </a:xfrm>
          <a:prstGeom prst="rect">
            <a:avLst/>
          </a:prstGeom>
        </p:spPr>
        <p:txBody>
          <a:bodyPr lIns="0" tIns="0" rIns="0" bIns="0" rtlCol="0" anchor="t">
            <a:spAutoFit/>
          </a:bodyPr>
          <a:lstStyle/>
          <a:p>
            <a:pPr algn="ctr">
              <a:lnSpc>
                <a:spcPts val="7380"/>
              </a:lnSpc>
            </a:pPr>
            <a:r>
              <a:rPr lang="en-US" sz="5271" b="1">
                <a:solidFill>
                  <a:srgbClr val="604058"/>
                </a:solidFill>
                <a:latin typeface="Canva Sans Bold"/>
                <a:ea typeface="Canva Sans Bold"/>
                <a:cs typeface="Canva Sans Bold"/>
                <a:sym typeface="Canva Sans Bold"/>
              </a:rPr>
              <a:t>Automated Journal Entries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121834" y="2854450"/>
            <a:ext cx="9553423" cy="6484386"/>
          </a:xfrm>
          <a:custGeom>
            <a:avLst/>
            <a:gdLst/>
            <a:ahLst/>
            <a:cxnLst/>
            <a:rect l="l" t="t" r="r" b="b"/>
            <a:pathLst>
              <a:path w="9553423" h="6484386">
                <a:moveTo>
                  <a:pt x="0" y="0"/>
                </a:moveTo>
                <a:lnTo>
                  <a:pt x="9553423" y="0"/>
                </a:lnTo>
                <a:lnTo>
                  <a:pt x="9553423" y="6484385"/>
                </a:lnTo>
                <a:lnTo>
                  <a:pt x="0" y="6484385"/>
                </a:lnTo>
                <a:lnTo>
                  <a:pt x="0" y="0"/>
                </a:lnTo>
                <a:close/>
              </a:path>
            </a:pathLst>
          </a:custGeom>
          <a:blipFill>
            <a:blip r:embed="rId3"/>
            <a:stretch>
              <a:fillRect/>
            </a:stretch>
          </a:blipFill>
        </p:spPr>
      </p:sp>
      <p:sp>
        <p:nvSpPr>
          <p:cNvPr id="7" name="Freeform 7"/>
          <p:cNvSpPr/>
          <p:nvPr/>
        </p:nvSpPr>
        <p:spPr>
          <a:xfrm>
            <a:off x="9903857" y="2893426"/>
            <a:ext cx="8844163" cy="5606069"/>
          </a:xfrm>
          <a:custGeom>
            <a:avLst/>
            <a:gdLst/>
            <a:ahLst/>
            <a:cxnLst/>
            <a:rect l="l" t="t" r="r" b="b"/>
            <a:pathLst>
              <a:path w="8844163" h="5606069">
                <a:moveTo>
                  <a:pt x="0" y="0"/>
                </a:moveTo>
                <a:lnTo>
                  <a:pt x="8844163" y="0"/>
                </a:lnTo>
                <a:lnTo>
                  <a:pt x="8844163" y="5606070"/>
                </a:lnTo>
                <a:lnTo>
                  <a:pt x="0" y="5606070"/>
                </a:lnTo>
                <a:lnTo>
                  <a:pt x="0" y="0"/>
                </a:lnTo>
                <a:close/>
              </a:path>
            </a:pathLst>
          </a:custGeom>
          <a:blipFill>
            <a:blip r:embed="rId4"/>
            <a:stretch>
              <a:fillRect l="-2386" r="-2386"/>
            </a:stretch>
          </a:blipFill>
        </p:spPr>
      </p:sp>
      <p:sp>
        <p:nvSpPr>
          <p:cNvPr id="8" name="TextBox 8"/>
          <p:cNvSpPr txBox="1"/>
          <p:nvPr/>
        </p:nvSpPr>
        <p:spPr>
          <a:xfrm>
            <a:off x="0" y="117890"/>
            <a:ext cx="10398638" cy="898040"/>
          </a:xfrm>
          <a:prstGeom prst="rect">
            <a:avLst/>
          </a:prstGeom>
        </p:spPr>
        <p:txBody>
          <a:bodyPr lIns="0" tIns="0" rIns="0" bIns="0" rtlCol="0" anchor="t">
            <a:spAutoFit/>
          </a:bodyPr>
          <a:lstStyle/>
          <a:p>
            <a:pPr algn="ctr">
              <a:lnSpc>
                <a:spcPts val="7380"/>
              </a:lnSpc>
            </a:pPr>
            <a:r>
              <a:rPr lang="en-US" sz="5271" b="1">
                <a:solidFill>
                  <a:srgbClr val="604058"/>
                </a:solidFill>
                <a:latin typeface="Canva Sans Bold"/>
                <a:ea typeface="Canva Sans Bold"/>
                <a:cs typeface="Canva Sans Bold"/>
                <a:sym typeface="Canva Sans Bold"/>
              </a:rPr>
              <a:t>Financial Statement :</a:t>
            </a:r>
          </a:p>
        </p:txBody>
      </p:sp>
      <p:sp>
        <p:nvSpPr>
          <p:cNvPr id="9" name="TextBox 9"/>
          <p:cNvSpPr txBox="1"/>
          <p:nvPr/>
        </p:nvSpPr>
        <p:spPr>
          <a:xfrm>
            <a:off x="-546123" y="1802436"/>
            <a:ext cx="8615302" cy="738504"/>
          </a:xfrm>
          <a:prstGeom prst="rect">
            <a:avLst/>
          </a:prstGeom>
        </p:spPr>
        <p:txBody>
          <a:bodyPr lIns="0" tIns="0" rIns="0" bIns="0" rtlCol="0" anchor="t">
            <a:spAutoFit/>
          </a:bodyPr>
          <a:lstStyle/>
          <a:p>
            <a:pPr algn="ctr">
              <a:lnSpc>
                <a:spcPts val="6020"/>
              </a:lnSpc>
            </a:pPr>
            <a:r>
              <a:rPr lang="en-US" sz="4300" b="1">
                <a:solidFill>
                  <a:srgbClr val="000000"/>
                </a:solidFill>
                <a:latin typeface="Canva Sans Bold"/>
                <a:ea typeface="Canva Sans Bold"/>
                <a:cs typeface="Canva Sans Bold"/>
                <a:sym typeface="Canva Sans Bold"/>
              </a:rPr>
              <a:t>Balance Sheet</a:t>
            </a:r>
          </a:p>
        </p:txBody>
      </p:sp>
      <p:sp>
        <p:nvSpPr>
          <p:cNvPr id="10" name="TextBox 10"/>
          <p:cNvSpPr txBox="1"/>
          <p:nvPr/>
        </p:nvSpPr>
        <p:spPr>
          <a:xfrm>
            <a:off x="9112330" y="1802436"/>
            <a:ext cx="8615302" cy="738504"/>
          </a:xfrm>
          <a:prstGeom prst="rect">
            <a:avLst/>
          </a:prstGeom>
        </p:spPr>
        <p:txBody>
          <a:bodyPr lIns="0" tIns="0" rIns="0" bIns="0" rtlCol="0" anchor="t">
            <a:spAutoFit/>
          </a:bodyPr>
          <a:lstStyle/>
          <a:p>
            <a:pPr algn="ctr">
              <a:lnSpc>
                <a:spcPts val="6020"/>
              </a:lnSpc>
            </a:pPr>
            <a:r>
              <a:rPr lang="en-US" sz="4300" b="1">
                <a:solidFill>
                  <a:srgbClr val="000000"/>
                </a:solidFill>
                <a:latin typeface="Canva Sans Bold"/>
                <a:ea typeface="Canva Sans Bold"/>
                <a:cs typeface="Canva Sans Bold"/>
                <a:sym typeface="Canva Sans Bold"/>
              </a:rPr>
              <a:t>Income Statement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2396836" y="1692651"/>
            <a:ext cx="14266629" cy="5867151"/>
          </a:xfrm>
          <a:custGeom>
            <a:avLst/>
            <a:gdLst/>
            <a:ahLst/>
            <a:cxnLst/>
            <a:rect l="l" t="t" r="r" b="b"/>
            <a:pathLst>
              <a:path w="14266629" h="5867151">
                <a:moveTo>
                  <a:pt x="0" y="0"/>
                </a:moveTo>
                <a:lnTo>
                  <a:pt x="14266630" y="0"/>
                </a:lnTo>
                <a:lnTo>
                  <a:pt x="14266630" y="5867151"/>
                </a:lnTo>
                <a:lnTo>
                  <a:pt x="0" y="5867151"/>
                </a:lnTo>
                <a:lnTo>
                  <a:pt x="0" y="0"/>
                </a:lnTo>
                <a:close/>
              </a:path>
            </a:pathLst>
          </a:custGeom>
          <a:blipFill>
            <a:blip r:embed="rId3"/>
            <a:stretch>
              <a:fillRect/>
            </a:stretch>
          </a:blipFill>
        </p:spPr>
      </p:sp>
      <p:sp>
        <p:nvSpPr>
          <p:cNvPr id="7" name="TextBox 7"/>
          <p:cNvSpPr txBox="1"/>
          <p:nvPr/>
        </p:nvSpPr>
        <p:spPr>
          <a:xfrm>
            <a:off x="-2091928" y="-95250"/>
            <a:ext cx="10398638" cy="898040"/>
          </a:xfrm>
          <a:prstGeom prst="rect">
            <a:avLst/>
          </a:prstGeom>
        </p:spPr>
        <p:txBody>
          <a:bodyPr lIns="0" tIns="0" rIns="0" bIns="0" rtlCol="0" anchor="t">
            <a:spAutoFit/>
          </a:bodyPr>
          <a:lstStyle/>
          <a:p>
            <a:pPr algn="ctr">
              <a:lnSpc>
                <a:spcPts val="7380"/>
              </a:lnSpc>
            </a:pPr>
            <a:r>
              <a:rPr lang="en-US" sz="5271" b="1">
                <a:solidFill>
                  <a:srgbClr val="604058"/>
                </a:solidFill>
                <a:latin typeface="Canva Sans Bold"/>
                <a:ea typeface="Canva Sans Bold"/>
                <a:cs typeface="Canva Sans Bold"/>
                <a:sym typeface="Canva Sans Bold"/>
              </a:rPr>
              <a:t>Website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Freeform 6"/>
          <p:cNvSpPr/>
          <p:nvPr/>
        </p:nvSpPr>
        <p:spPr>
          <a:xfrm>
            <a:off x="410973" y="1350673"/>
            <a:ext cx="16146814" cy="8618362"/>
          </a:xfrm>
          <a:custGeom>
            <a:avLst/>
            <a:gdLst/>
            <a:ahLst/>
            <a:cxnLst/>
            <a:rect l="l" t="t" r="r" b="b"/>
            <a:pathLst>
              <a:path w="16146814" h="8618362">
                <a:moveTo>
                  <a:pt x="0" y="0"/>
                </a:moveTo>
                <a:lnTo>
                  <a:pt x="16146814" y="0"/>
                </a:lnTo>
                <a:lnTo>
                  <a:pt x="16146814" y="8618363"/>
                </a:lnTo>
                <a:lnTo>
                  <a:pt x="0" y="8618363"/>
                </a:lnTo>
                <a:lnTo>
                  <a:pt x="0" y="0"/>
                </a:lnTo>
                <a:close/>
              </a:path>
            </a:pathLst>
          </a:custGeom>
          <a:blipFill>
            <a:blip r:embed="rId3"/>
            <a:stretch>
              <a:fillRect/>
            </a:stretch>
          </a:blipFill>
        </p:spPr>
      </p:sp>
      <p:sp>
        <p:nvSpPr>
          <p:cNvPr id="7" name="TextBox 7"/>
          <p:cNvSpPr txBox="1"/>
          <p:nvPr/>
        </p:nvSpPr>
        <p:spPr>
          <a:xfrm>
            <a:off x="-1788148" y="14959"/>
            <a:ext cx="11033001" cy="1193967"/>
          </a:xfrm>
          <a:prstGeom prst="rect">
            <a:avLst/>
          </a:prstGeom>
        </p:spPr>
        <p:txBody>
          <a:bodyPr lIns="0" tIns="0" rIns="0" bIns="0" rtlCol="0" anchor="t">
            <a:spAutoFit/>
          </a:bodyPr>
          <a:lstStyle/>
          <a:p>
            <a:pPr algn="ctr">
              <a:lnSpc>
                <a:spcPts val="9790"/>
              </a:lnSpc>
            </a:pPr>
            <a:r>
              <a:rPr lang="en-US" sz="6993" b="1">
                <a:solidFill>
                  <a:srgbClr val="604058"/>
                </a:solidFill>
                <a:latin typeface="Canva Sans Bold"/>
                <a:ea typeface="Canva Sans Bold"/>
                <a:cs typeface="Canva Sans Bold"/>
                <a:sym typeface="Canva Sans Bold"/>
              </a:rPr>
              <a:t>E-Commerce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Freeform 5"/>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6" name="TextBox 6"/>
          <p:cNvSpPr txBox="1"/>
          <p:nvPr/>
        </p:nvSpPr>
        <p:spPr>
          <a:xfrm>
            <a:off x="3544272" y="3889303"/>
            <a:ext cx="8229768" cy="2098710"/>
          </a:xfrm>
          <a:prstGeom prst="rect">
            <a:avLst/>
          </a:prstGeom>
        </p:spPr>
        <p:txBody>
          <a:bodyPr lIns="0" tIns="0" rIns="0" bIns="0" rtlCol="0" anchor="t">
            <a:spAutoFit/>
          </a:bodyPr>
          <a:lstStyle/>
          <a:p>
            <a:pPr algn="ctr">
              <a:lnSpc>
                <a:spcPts val="16766"/>
              </a:lnSpc>
              <a:spcBef>
                <a:spcPct val="0"/>
              </a:spcBef>
            </a:pPr>
            <a:r>
              <a:rPr lang="en-US" sz="11976" b="1" u="sng">
                <a:solidFill>
                  <a:srgbClr val="604058"/>
                </a:solidFill>
                <a:latin typeface="Helios Bold"/>
                <a:ea typeface="Helios Bold"/>
                <a:cs typeface="Helios Bold"/>
                <a:sym typeface="Helios Bold"/>
              </a:rPr>
              <a:t>Thank You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55827"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604058"/>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0" y="1415239"/>
            <a:ext cx="13253449" cy="9662574"/>
            <a:chOff x="0" y="0"/>
            <a:chExt cx="3490620" cy="2544875"/>
          </a:xfrm>
        </p:grpSpPr>
        <p:sp>
          <p:nvSpPr>
            <p:cNvPr id="6" name="Freeform 6"/>
            <p:cNvSpPr/>
            <p:nvPr/>
          </p:nvSpPr>
          <p:spPr>
            <a:xfrm>
              <a:off x="0" y="0"/>
              <a:ext cx="3490620" cy="2544875"/>
            </a:xfrm>
            <a:custGeom>
              <a:avLst/>
              <a:gdLst/>
              <a:ahLst/>
              <a:cxnLst/>
              <a:rect l="l" t="t" r="r" b="b"/>
              <a:pathLst>
                <a:path w="3490620" h="2544875">
                  <a:moveTo>
                    <a:pt x="29791" y="0"/>
                  </a:moveTo>
                  <a:lnTo>
                    <a:pt x="3460829" y="0"/>
                  </a:lnTo>
                  <a:cubicBezTo>
                    <a:pt x="3468730" y="0"/>
                    <a:pt x="3476308" y="3139"/>
                    <a:pt x="3481894" y="8726"/>
                  </a:cubicBezTo>
                  <a:cubicBezTo>
                    <a:pt x="3487482" y="14313"/>
                    <a:pt x="3490620" y="21890"/>
                    <a:pt x="3490620" y="29791"/>
                  </a:cubicBezTo>
                  <a:lnTo>
                    <a:pt x="3490620" y="2515084"/>
                  </a:lnTo>
                  <a:cubicBezTo>
                    <a:pt x="3490620" y="2522985"/>
                    <a:pt x="3487482" y="2530563"/>
                    <a:pt x="3481894" y="2536150"/>
                  </a:cubicBezTo>
                  <a:cubicBezTo>
                    <a:pt x="3476308" y="2541737"/>
                    <a:pt x="3468730" y="2544875"/>
                    <a:pt x="3460829" y="2544875"/>
                  </a:cubicBezTo>
                  <a:lnTo>
                    <a:pt x="29791" y="2544875"/>
                  </a:lnTo>
                  <a:cubicBezTo>
                    <a:pt x="21890" y="2544875"/>
                    <a:pt x="14313" y="2541737"/>
                    <a:pt x="8726" y="2536150"/>
                  </a:cubicBezTo>
                  <a:cubicBezTo>
                    <a:pt x="3139" y="2530563"/>
                    <a:pt x="0" y="2522985"/>
                    <a:pt x="0" y="2515084"/>
                  </a:cubicBezTo>
                  <a:lnTo>
                    <a:pt x="0" y="29791"/>
                  </a:lnTo>
                  <a:cubicBezTo>
                    <a:pt x="0" y="21890"/>
                    <a:pt x="3139" y="14313"/>
                    <a:pt x="8726" y="8726"/>
                  </a:cubicBezTo>
                  <a:cubicBezTo>
                    <a:pt x="14313" y="3139"/>
                    <a:pt x="21890" y="0"/>
                    <a:pt x="29791" y="0"/>
                  </a:cubicBezTo>
                  <a:close/>
                </a:path>
              </a:pathLst>
            </a:custGeom>
            <a:solidFill>
              <a:srgbClr val="604058"/>
            </a:solidFill>
          </p:spPr>
        </p:sp>
        <p:sp>
          <p:nvSpPr>
            <p:cNvPr id="7" name="TextBox 7"/>
            <p:cNvSpPr txBox="1"/>
            <p:nvPr/>
          </p:nvSpPr>
          <p:spPr>
            <a:xfrm>
              <a:off x="0" y="-57150"/>
              <a:ext cx="3490620" cy="2602025"/>
            </a:xfrm>
            <a:prstGeom prst="rect">
              <a:avLst/>
            </a:prstGeom>
          </p:spPr>
          <p:txBody>
            <a:bodyPr lIns="50800" tIns="50800" rIns="50800" bIns="50800" rtlCol="0" anchor="ctr"/>
            <a:lstStyle/>
            <a:p>
              <a:pPr algn="ctr">
                <a:lnSpc>
                  <a:spcPts val="3640"/>
                </a:lnSpc>
              </a:pPr>
              <a:endParaRPr/>
            </a:p>
          </p:txBody>
        </p:sp>
      </p:grpSp>
      <p:sp>
        <p:nvSpPr>
          <p:cNvPr id="8" name="TextBox 8"/>
          <p:cNvSpPr txBox="1"/>
          <p:nvPr/>
        </p:nvSpPr>
        <p:spPr>
          <a:xfrm>
            <a:off x="700927" y="322425"/>
            <a:ext cx="7670005" cy="832342"/>
          </a:xfrm>
          <a:prstGeom prst="rect">
            <a:avLst/>
          </a:prstGeom>
        </p:spPr>
        <p:txBody>
          <a:bodyPr lIns="0" tIns="0" rIns="0" bIns="0" rtlCol="0" anchor="t">
            <a:spAutoFit/>
          </a:bodyPr>
          <a:lstStyle/>
          <a:p>
            <a:pPr algn="l">
              <a:lnSpc>
                <a:spcPts val="6713"/>
              </a:lnSpc>
            </a:pPr>
            <a:r>
              <a:rPr lang="en-US" sz="5164" spc="123">
                <a:solidFill>
                  <a:srgbClr val="365679"/>
                </a:solidFill>
                <a:latin typeface="League Spartan"/>
                <a:ea typeface="League Spartan"/>
                <a:cs typeface="League Spartan"/>
                <a:sym typeface="League Spartan"/>
              </a:rPr>
              <a:t> Company Overview </a:t>
            </a:r>
          </a:p>
        </p:txBody>
      </p:sp>
      <p:sp>
        <p:nvSpPr>
          <p:cNvPr id="9" name="TextBox 9"/>
          <p:cNvSpPr txBox="1"/>
          <p:nvPr/>
        </p:nvSpPr>
        <p:spPr>
          <a:xfrm>
            <a:off x="445481" y="1707195"/>
            <a:ext cx="10967394" cy="7717407"/>
          </a:xfrm>
          <a:prstGeom prst="rect">
            <a:avLst/>
          </a:prstGeom>
        </p:spPr>
        <p:txBody>
          <a:bodyPr lIns="0" tIns="0" rIns="0" bIns="0" rtlCol="0" anchor="t">
            <a:spAutoFit/>
          </a:bodyPr>
          <a:lstStyle/>
          <a:p>
            <a:pPr algn="l">
              <a:lnSpc>
                <a:spcPts val="4081"/>
              </a:lnSpc>
            </a:pPr>
            <a:r>
              <a:rPr lang="en-US" sz="2915" b="1" i="1" u="sng" spc="346">
                <a:solidFill>
                  <a:srgbClr val="FFFFFF"/>
                </a:solidFill>
                <a:latin typeface="Cloud Bold Italics"/>
                <a:ea typeface="Cloud Bold Italics"/>
                <a:cs typeface="Cloud Bold Italics"/>
                <a:sym typeface="Cloud Bold Italics"/>
              </a:rPr>
              <a:t>Pharma Link</a:t>
            </a:r>
            <a:r>
              <a:rPr lang="en-US" sz="2915" b="1" spc="346">
                <a:solidFill>
                  <a:srgbClr val="FFFFFF"/>
                </a:solidFill>
                <a:latin typeface="Cloud Bold"/>
                <a:ea typeface="Cloud Bold"/>
                <a:cs typeface="Cloud Bold"/>
                <a:sym typeface="Cloud Bold"/>
              </a:rPr>
              <a:t> </a:t>
            </a:r>
            <a:r>
              <a:rPr lang="en-US" sz="2915" spc="346">
                <a:solidFill>
                  <a:srgbClr val="FFFFFF"/>
                </a:solidFill>
                <a:latin typeface="Cloud"/>
                <a:ea typeface="Cloud"/>
                <a:cs typeface="Cloud"/>
                <a:sym typeface="Cloud"/>
              </a:rPr>
              <a:t>revolutionizes the pharmaceutical supply chain by connecting pharmacies directly with suppliers through a seamless B2B and B2C marketplace.</a:t>
            </a:r>
          </a:p>
          <a:p>
            <a:pPr algn="l">
              <a:lnSpc>
                <a:spcPts val="4081"/>
              </a:lnSpc>
            </a:pPr>
            <a:endParaRPr lang="en-US" sz="2915" spc="346">
              <a:solidFill>
                <a:srgbClr val="FFFFFF"/>
              </a:solidFill>
              <a:latin typeface="Cloud"/>
              <a:ea typeface="Cloud"/>
              <a:cs typeface="Cloud"/>
              <a:sym typeface="Cloud"/>
            </a:endParaRPr>
          </a:p>
          <a:p>
            <a:pPr algn="l">
              <a:lnSpc>
                <a:spcPts val="4081"/>
              </a:lnSpc>
            </a:pPr>
            <a:r>
              <a:rPr lang="en-US" sz="2915" spc="346">
                <a:solidFill>
                  <a:srgbClr val="FFFFFF"/>
                </a:solidFill>
                <a:latin typeface="Cloud"/>
                <a:ea typeface="Cloud"/>
                <a:cs typeface="Cloud"/>
                <a:sym typeface="Cloud"/>
              </a:rPr>
              <a:t>Our platform empowers businesses to:</a:t>
            </a:r>
          </a:p>
          <a:p>
            <a:pPr marL="629368" lvl="1" indent="-314684" algn="l">
              <a:lnSpc>
                <a:spcPts val="4081"/>
              </a:lnSpc>
              <a:buFont typeface="Arial"/>
              <a:buChar char="•"/>
            </a:pPr>
            <a:r>
              <a:rPr lang="en-US" sz="2915" b="1" spc="346">
                <a:solidFill>
                  <a:srgbClr val="FFFFFF"/>
                </a:solidFill>
                <a:latin typeface="Cloud Bold"/>
                <a:ea typeface="Cloud Bold"/>
                <a:cs typeface="Cloud Bold"/>
                <a:sym typeface="Cloud Bold"/>
              </a:rPr>
              <a:t>Efficiently</a:t>
            </a:r>
            <a:r>
              <a:rPr lang="en-US" sz="2915" spc="346">
                <a:solidFill>
                  <a:srgbClr val="FFFFFF"/>
                </a:solidFill>
                <a:latin typeface="Cloud"/>
                <a:ea typeface="Cloud"/>
                <a:cs typeface="Cloud"/>
                <a:sym typeface="Cloud"/>
              </a:rPr>
              <a:t> manage inventory</a:t>
            </a:r>
          </a:p>
          <a:p>
            <a:pPr marL="629368" lvl="1" indent="-314684" algn="l">
              <a:lnSpc>
                <a:spcPts val="4081"/>
              </a:lnSpc>
              <a:buFont typeface="Arial"/>
              <a:buChar char="•"/>
            </a:pPr>
            <a:r>
              <a:rPr lang="en-US" sz="2915" b="1" spc="346">
                <a:solidFill>
                  <a:srgbClr val="FFFFFF"/>
                </a:solidFill>
                <a:latin typeface="Cloud Bold"/>
                <a:ea typeface="Cloud Bold"/>
                <a:cs typeface="Cloud Bold"/>
                <a:sym typeface="Cloud Bold"/>
              </a:rPr>
              <a:t>Optimize</a:t>
            </a:r>
            <a:r>
              <a:rPr lang="en-US" sz="2915" spc="346">
                <a:solidFill>
                  <a:srgbClr val="FFFFFF"/>
                </a:solidFill>
                <a:latin typeface="Cloud"/>
                <a:ea typeface="Cloud"/>
                <a:cs typeface="Cloud"/>
                <a:sym typeface="Cloud"/>
              </a:rPr>
              <a:t> procurement processes</a:t>
            </a:r>
          </a:p>
          <a:p>
            <a:pPr marL="629368" lvl="1" indent="-314684" algn="l">
              <a:lnSpc>
                <a:spcPts val="4081"/>
              </a:lnSpc>
              <a:buFont typeface="Arial"/>
              <a:buChar char="•"/>
            </a:pPr>
            <a:r>
              <a:rPr lang="en-US" sz="2915" b="1" spc="346">
                <a:solidFill>
                  <a:srgbClr val="FFFFFF"/>
                </a:solidFill>
                <a:latin typeface="Cloud Bold"/>
                <a:ea typeface="Cloud Bold"/>
                <a:cs typeface="Cloud Bold"/>
                <a:sym typeface="Cloud Bold"/>
              </a:rPr>
              <a:t>Enhance </a:t>
            </a:r>
            <a:r>
              <a:rPr lang="en-US" sz="2915" spc="346">
                <a:solidFill>
                  <a:srgbClr val="FFFFFF"/>
                </a:solidFill>
                <a:latin typeface="Cloud"/>
                <a:ea typeface="Cloud"/>
                <a:cs typeface="Cloud"/>
                <a:sym typeface="Cloud"/>
              </a:rPr>
              <a:t>customer delivery</a:t>
            </a:r>
          </a:p>
          <a:p>
            <a:pPr algn="l">
              <a:lnSpc>
                <a:spcPts val="4081"/>
              </a:lnSpc>
            </a:pPr>
            <a:endParaRPr lang="en-US" sz="2915" spc="346">
              <a:solidFill>
                <a:srgbClr val="FFFFFF"/>
              </a:solidFill>
              <a:latin typeface="Cloud"/>
              <a:ea typeface="Cloud"/>
              <a:cs typeface="Cloud"/>
              <a:sym typeface="Cloud"/>
            </a:endParaRPr>
          </a:p>
          <a:p>
            <a:pPr algn="l">
              <a:lnSpc>
                <a:spcPts val="4081"/>
              </a:lnSpc>
            </a:pPr>
            <a:r>
              <a:rPr lang="en-US" sz="2915" spc="346">
                <a:solidFill>
                  <a:srgbClr val="FFFFFF"/>
                </a:solidFill>
                <a:latin typeface="Cloud"/>
                <a:ea typeface="Cloud"/>
                <a:cs typeface="Cloud"/>
                <a:sym typeface="Cloud"/>
              </a:rPr>
              <a:t>With a comprehensive view of the supply chain, Pharma Link ensures that essential medications are always available, transforming the way healthcare is delivered.</a:t>
            </a:r>
          </a:p>
          <a:p>
            <a:pPr algn="l">
              <a:lnSpc>
                <a:spcPts val="4081"/>
              </a:lnSpc>
            </a:pPr>
            <a:endParaRPr lang="en-US" sz="2915" spc="346">
              <a:solidFill>
                <a:srgbClr val="FFFFFF"/>
              </a:solidFill>
              <a:latin typeface="Cloud"/>
              <a:ea typeface="Cloud"/>
              <a:cs typeface="Cloud"/>
              <a:sym typeface="Cloud"/>
            </a:endParaRPr>
          </a:p>
        </p:txBody>
      </p:sp>
      <p:sp>
        <p:nvSpPr>
          <p:cNvPr id="10" name="Freeform 10"/>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55827" y="0"/>
            <a:ext cx="11709920" cy="10855389"/>
            <a:chOff x="0" y="0"/>
            <a:chExt cx="693921" cy="643282"/>
          </a:xfrm>
        </p:grpSpPr>
        <p:sp>
          <p:nvSpPr>
            <p:cNvPr id="3" name="Freeform 3"/>
            <p:cNvSpPr/>
            <p:nvPr/>
          </p:nvSpPr>
          <p:spPr>
            <a:xfrm>
              <a:off x="0" y="0"/>
              <a:ext cx="693921" cy="643282"/>
            </a:xfrm>
            <a:custGeom>
              <a:avLst/>
              <a:gdLst/>
              <a:ahLst/>
              <a:cxnLst/>
              <a:rect l="l" t="t" r="r" b="b"/>
              <a:pathLst>
                <a:path w="693921" h="643282">
                  <a:moveTo>
                    <a:pt x="203200" y="0"/>
                  </a:moveTo>
                  <a:lnTo>
                    <a:pt x="693921" y="0"/>
                  </a:lnTo>
                  <a:lnTo>
                    <a:pt x="490721" y="643282"/>
                  </a:lnTo>
                  <a:lnTo>
                    <a:pt x="0" y="643282"/>
                  </a:lnTo>
                  <a:lnTo>
                    <a:pt x="203200" y="0"/>
                  </a:lnTo>
                  <a:close/>
                </a:path>
              </a:pathLst>
            </a:custGeom>
            <a:solidFill>
              <a:srgbClr val="604058"/>
            </a:solidFill>
          </p:spPr>
        </p:sp>
        <p:sp>
          <p:nvSpPr>
            <p:cNvPr id="4" name="TextBox 4"/>
            <p:cNvSpPr txBox="1"/>
            <p:nvPr/>
          </p:nvSpPr>
          <p:spPr>
            <a:xfrm>
              <a:off x="101600" y="-57150"/>
              <a:ext cx="490721" cy="700432"/>
            </a:xfrm>
            <a:prstGeom prst="rect">
              <a:avLst/>
            </a:prstGeom>
          </p:spPr>
          <p:txBody>
            <a:bodyPr lIns="50800" tIns="50800" rIns="50800" bIns="50800" rtlCol="0" anchor="ctr"/>
            <a:lstStyle/>
            <a:p>
              <a:pPr algn="ctr">
                <a:lnSpc>
                  <a:spcPts val="3640"/>
                </a:lnSpc>
              </a:pPr>
              <a:endParaRPr/>
            </a:p>
          </p:txBody>
        </p:sp>
      </p:grpSp>
      <p:grpSp>
        <p:nvGrpSpPr>
          <p:cNvPr id="5" name="Group 5"/>
          <p:cNvGrpSpPr/>
          <p:nvPr/>
        </p:nvGrpSpPr>
        <p:grpSpPr>
          <a:xfrm>
            <a:off x="0" y="1028700"/>
            <a:ext cx="13332321" cy="10086933"/>
            <a:chOff x="0" y="0"/>
            <a:chExt cx="3511393" cy="2656641"/>
          </a:xfrm>
        </p:grpSpPr>
        <p:sp>
          <p:nvSpPr>
            <p:cNvPr id="6" name="Freeform 6"/>
            <p:cNvSpPr/>
            <p:nvPr/>
          </p:nvSpPr>
          <p:spPr>
            <a:xfrm>
              <a:off x="0" y="0"/>
              <a:ext cx="3511393" cy="2656641"/>
            </a:xfrm>
            <a:custGeom>
              <a:avLst/>
              <a:gdLst/>
              <a:ahLst/>
              <a:cxnLst/>
              <a:rect l="l" t="t" r="r" b="b"/>
              <a:pathLst>
                <a:path w="3511393" h="2656641">
                  <a:moveTo>
                    <a:pt x="29615" y="0"/>
                  </a:moveTo>
                  <a:lnTo>
                    <a:pt x="3481778" y="0"/>
                  </a:lnTo>
                  <a:cubicBezTo>
                    <a:pt x="3498134" y="0"/>
                    <a:pt x="3511393" y="13259"/>
                    <a:pt x="3511393" y="29615"/>
                  </a:cubicBezTo>
                  <a:lnTo>
                    <a:pt x="3511393" y="2627026"/>
                  </a:lnTo>
                  <a:cubicBezTo>
                    <a:pt x="3511393" y="2643382"/>
                    <a:pt x="3498134" y="2656641"/>
                    <a:pt x="3481778" y="2656641"/>
                  </a:cubicBezTo>
                  <a:lnTo>
                    <a:pt x="29615" y="2656641"/>
                  </a:lnTo>
                  <a:cubicBezTo>
                    <a:pt x="13259" y="2656641"/>
                    <a:pt x="0" y="2643382"/>
                    <a:pt x="0" y="2627026"/>
                  </a:cubicBezTo>
                  <a:lnTo>
                    <a:pt x="0" y="29615"/>
                  </a:lnTo>
                  <a:cubicBezTo>
                    <a:pt x="0" y="13259"/>
                    <a:pt x="13259" y="0"/>
                    <a:pt x="29615" y="0"/>
                  </a:cubicBezTo>
                  <a:close/>
                </a:path>
              </a:pathLst>
            </a:custGeom>
            <a:solidFill>
              <a:srgbClr val="604058"/>
            </a:solidFill>
          </p:spPr>
        </p:sp>
        <p:sp>
          <p:nvSpPr>
            <p:cNvPr id="7" name="TextBox 7"/>
            <p:cNvSpPr txBox="1"/>
            <p:nvPr/>
          </p:nvSpPr>
          <p:spPr>
            <a:xfrm>
              <a:off x="0" y="-66675"/>
              <a:ext cx="3511393" cy="2723316"/>
            </a:xfrm>
            <a:prstGeom prst="rect">
              <a:avLst/>
            </a:prstGeom>
          </p:spPr>
          <p:txBody>
            <a:bodyPr lIns="50800" tIns="50800" rIns="50800" bIns="50800" rtlCol="0" anchor="ctr"/>
            <a:lstStyle/>
            <a:p>
              <a:pPr algn="l">
                <a:lnSpc>
                  <a:spcPts val="3874"/>
                </a:lnSpc>
              </a:pPr>
              <a:r>
                <a:rPr lang="en-US" sz="2600" spc="122">
                  <a:solidFill>
                    <a:srgbClr val="FFFFFF"/>
                  </a:solidFill>
                  <a:latin typeface="Inter"/>
                  <a:ea typeface="Inter"/>
                  <a:cs typeface="Inter"/>
                  <a:sym typeface="Inter"/>
                </a:rPr>
                <a:t> 1. </a:t>
              </a:r>
              <a:r>
                <a:rPr lang="en-US" sz="2600" b="1" spc="122">
                  <a:solidFill>
                    <a:srgbClr val="FFFFFF"/>
                  </a:solidFill>
                  <a:latin typeface="Inter Medium"/>
                  <a:ea typeface="Inter Medium"/>
                  <a:cs typeface="Inter Medium"/>
                  <a:sym typeface="Inter Medium"/>
                </a:rPr>
                <a:t>Inventory Inefficiencies</a:t>
              </a:r>
              <a:r>
                <a:rPr lang="en-US" sz="2600" spc="122">
                  <a:solidFill>
                    <a:srgbClr val="FFFFFF"/>
                  </a:solidFill>
                  <a:latin typeface="Inter"/>
                  <a:ea typeface="Inter"/>
                  <a:cs typeface="Inter"/>
                  <a:sym typeface="Inter"/>
                </a:rPr>
                <a:t> - Frequent Stockouts, Overstocking,  And Losses from Expired Products. </a:t>
              </a:r>
            </a:p>
            <a:p>
              <a:pPr algn="l">
                <a:lnSpc>
                  <a:spcPts val="3874"/>
                </a:lnSpc>
              </a:pPr>
              <a:endParaRPr lang="en-US" sz="2600" spc="122">
                <a:solidFill>
                  <a:srgbClr val="FFFFFF"/>
                </a:solidFill>
                <a:latin typeface="Inter"/>
                <a:ea typeface="Inter"/>
                <a:cs typeface="Inter"/>
                <a:sym typeface="Inter"/>
              </a:endParaRPr>
            </a:p>
            <a:p>
              <a:pPr algn="l">
                <a:lnSpc>
                  <a:spcPts val="3874"/>
                </a:lnSpc>
              </a:pPr>
              <a:r>
                <a:rPr lang="en-US" sz="2600" spc="122">
                  <a:solidFill>
                    <a:srgbClr val="FFFFFF"/>
                  </a:solidFill>
                  <a:latin typeface="Inter"/>
                  <a:ea typeface="Inter"/>
                  <a:cs typeface="Inter"/>
                  <a:sym typeface="Inter"/>
                </a:rPr>
                <a:t> 2. </a:t>
              </a:r>
              <a:r>
                <a:rPr lang="en-US" sz="2600" b="1" spc="122">
                  <a:solidFill>
                    <a:srgbClr val="FFFFFF"/>
                  </a:solidFill>
                  <a:latin typeface="Inter Medium"/>
                  <a:ea typeface="Inter Medium"/>
                  <a:cs typeface="Inter Medium"/>
                  <a:sym typeface="Inter Medium"/>
                </a:rPr>
                <a:t>Slow Order Processing</a:t>
              </a:r>
              <a:r>
                <a:rPr lang="en-US" sz="2600" spc="122">
                  <a:solidFill>
                    <a:srgbClr val="FFFFFF"/>
                  </a:solidFill>
                  <a:latin typeface="Inter"/>
                  <a:ea typeface="Inter"/>
                  <a:cs typeface="Inter"/>
                  <a:sym typeface="Inter"/>
                </a:rPr>
                <a:t> - Manual Handling Caused Delays and  Fulfillment Errors. </a:t>
              </a:r>
            </a:p>
            <a:p>
              <a:pPr algn="l">
                <a:lnSpc>
                  <a:spcPts val="3874"/>
                </a:lnSpc>
              </a:pPr>
              <a:endParaRPr lang="en-US" sz="2600" spc="122">
                <a:solidFill>
                  <a:srgbClr val="FFFFFF"/>
                </a:solidFill>
                <a:latin typeface="Inter"/>
                <a:ea typeface="Inter"/>
                <a:cs typeface="Inter"/>
                <a:sym typeface="Inter"/>
              </a:endParaRPr>
            </a:p>
            <a:p>
              <a:pPr algn="l">
                <a:lnSpc>
                  <a:spcPts val="3874"/>
                </a:lnSpc>
              </a:pPr>
              <a:r>
                <a:rPr lang="en-US" sz="2600" spc="122">
                  <a:solidFill>
                    <a:srgbClr val="FFFFFF"/>
                  </a:solidFill>
                  <a:latin typeface="Inter"/>
                  <a:ea typeface="Inter"/>
                  <a:cs typeface="Inter"/>
                  <a:sym typeface="Inter"/>
                </a:rPr>
                <a:t> 3. </a:t>
              </a:r>
              <a:r>
                <a:rPr lang="en-US" sz="2600" b="1" spc="122">
                  <a:solidFill>
                    <a:srgbClr val="FFFFFF"/>
                  </a:solidFill>
                  <a:latin typeface="Inter Medium"/>
                  <a:ea typeface="Inter Medium"/>
                  <a:cs typeface="Inter Medium"/>
                  <a:sym typeface="Inter Medium"/>
                </a:rPr>
                <a:t>Supplier Management Complexity</a:t>
              </a:r>
              <a:r>
                <a:rPr lang="en-US" sz="2600" spc="122">
                  <a:solidFill>
                    <a:srgbClr val="FFFFFF"/>
                  </a:solidFill>
                  <a:latin typeface="Inter"/>
                  <a:ea typeface="Inter"/>
                  <a:cs typeface="Inter"/>
                  <a:sym typeface="Inter"/>
                </a:rPr>
                <a:t> - Limited Tracking Of Supplier Performance And Lead Times. </a:t>
              </a:r>
            </a:p>
            <a:p>
              <a:pPr algn="l">
                <a:lnSpc>
                  <a:spcPts val="3874"/>
                </a:lnSpc>
              </a:pPr>
              <a:endParaRPr lang="en-US" sz="2600" spc="122">
                <a:solidFill>
                  <a:srgbClr val="FFFFFF"/>
                </a:solidFill>
                <a:latin typeface="Inter"/>
                <a:ea typeface="Inter"/>
                <a:cs typeface="Inter"/>
                <a:sym typeface="Inter"/>
              </a:endParaRPr>
            </a:p>
            <a:p>
              <a:pPr algn="l">
                <a:lnSpc>
                  <a:spcPts val="3874"/>
                </a:lnSpc>
              </a:pPr>
              <a:r>
                <a:rPr lang="en-US" sz="2600" spc="122">
                  <a:solidFill>
                    <a:srgbClr val="FFFFFF"/>
                  </a:solidFill>
                  <a:latin typeface="Inter"/>
                  <a:ea typeface="Inter"/>
                  <a:cs typeface="Inter"/>
                  <a:sym typeface="Inter"/>
                </a:rPr>
                <a:t> 4. </a:t>
              </a:r>
              <a:r>
                <a:rPr lang="en-US" sz="2600" b="1" spc="122">
                  <a:solidFill>
                    <a:srgbClr val="FFFFFF"/>
                  </a:solidFill>
                  <a:latin typeface="Inter Medium"/>
                  <a:ea typeface="Inter Medium"/>
                  <a:cs typeface="Inter Medium"/>
                  <a:sym typeface="Inter Medium"/>
                </a:rPr>
                <a:t>Lack of Customer Insights</a:t>
              </a:r>
              <a:r>
                <a:rPr lang="en-US" sz="2600" spc="122">
                  <a:solidFill>
                    <a:srgbClr val="FFFFFF"/>
                  </a:solidFill>
                  <a:latin typeface="Inter"/>
                  <a:ea typeface="Inter"/>
                  <a:cs typeface="Inter"/>
                  <a:sym typeface="Inter"/>
                </a:rPr>
                <a:t> - No Centralized Data For Understanding Customer Needs And Trends.</a:t>
              </a:r>
            </a:p>
            <a:p>
              <a:pPr algn="l">
                <a:lnSpc>
                  <a:spcPts val="3874"/>
                </a:lnSpc>
              </a:pPr>
              <a:endParaRPr lang="en-US" sz="2600" spc="122">
                <a:solidFill>
                  <a:srgbClr val="FFFFFF"/>
                </a:solidFill>
                <a:latin typeface="Inter"/>
                <a:ea typeface="Inter"/>
                <a:cs typeface="Inter"/>
                <a:sym typeface="Inter"/>
              </a:endParaRPr>
            </a:p>
            <a:p>
              <a:pPr algn="l">
                <a:lnSpc>
                  <a:spcPts val="3874"/>
                </a:lnSpc>
              </a:pPr>
              <a:r>
                <a:rPr lang="en-US" sz="2600" spc="122">
                  <a:solidFill>
                    <a:srgbClr val="FFFFFF"/>
                  </a:solidFill>
                  <a:latin typeface="Inter"/>
                  <a:ea typeface="Inter"/>
                  <a:cs typeface="Inter"/>
                  <a:sym typeface="Inter"/>
                </a:rPr>
                <a:t> 5. </a:t>
              </a:r>
              <a:r>
                <a:rPr lang="en-US" sz="2600" b="1" spc="122">
                  <a:solidFill>
                    <a:srgbClr val="FFFFFF"/>
                  </a:solidFill>
                  <a:latin typeface="Inter Medium"/>
                  <a:ea typeface="Inter Medium"/>
                  <a:cs typeface="Inter Medium"/>
                  <a:sym typeface="Inter Medium"/>
                </a:rPr>
                <a:t>Financial Discrepancies</a:t>
              </a:r>
              <a:r>
                <a:rPr lang="en-US" sz="2600" spc="122">
                  <a:solidFill>
                    <a:srgbClr val="FFFFFF"/>
                  </a:solidFill>
                  <a:latin typeface="Inter"/>
                  <a:ea typeface="Inter"/>
                  <a:cs typeface="Inter"/>
                  <a:sym typeface="Inter"/>
                </a:rPr>
                <a:t> - Manual Entries Led To Billing Errors And Reporting Delays.</a:t>
              </a:r>
            </a:p>
            <a:p>
              <a:pPr algn="l">
                <a:lnSpc>
                  <a:spcPts val="3874"/>
                </a:lnSpc>
              </a:pPr>
              <a:endParaRPr lang="en-US" sz="2600" spc="122">
                <a:solidFill>
                  <a:srgbClr val="FFFFFF"/>
                </a:solidFill>
                <a:latin typeface="Inter"/>
                <a:ea typeface="Inter"/>
                <a:cs typeface="Inter"/>
                <a:sym typeface="Inter"/>
              </a:endParaRPr>
            </a:p>
            <a:p>
              <a:pPr algn="l">
                <a:lnSpc>
                  <a:spcPts val="3874"/>
                </a:lnSpc>
              </a:pPr>
              <a:r>
                <a:rPr lang="en-US" sz="2600" spc="122">
                  <a:solidFill>
                    <a:srgbClr val="FFFFFF"/>
                  </a:solidFill>
                  <a:latin typeface="Inter"/>
                  <a:ea typeface="Inter"/>
                  <a:cs typeface="Inter"/>
                  <a:sym typeface="Inter"/>
                </a:rPr>
                <a:t> 6. </a:t>
              </a:r>
              <a:r>
                <a:rPr lang="en-US" sz="2600" b="1" spc="122">
                  <a:solidFill>
                    <a:srgbClr val="FFFFFF"/>
                  </a:solidFill>
                  <a:latin typeface="Inter Medium"/>
                  <a:ea typeface="Inter Medium"/>
                  <a:cs typeface="Inter Medium"/>
                  <a:sym typeface="Inter Medium"/>
                </a:rPr>
                <a:t>Compliance Challenges</a:t>
              </a:r>
              <a:r>
                <a:rPr lang="en-US" sz="2600" spc="122">
                  <a:solidFill>
                    <a:srgbClr val="FFFFFF"/>
                  </a:solidFill>
                  <a:latin typeface="Inter"/>
                  <a:ea typeface="Inter"/>
                  <a:cs typeface="Inter"/>
                  <a:sym typeface="Inter"/>
                </a:rPr>
                <a:t> - Difficulty Maintaining Industry Standards And Accurate Documentation.</a:t>
              </a:r>
            </a:p>
          </p:txBody>
        </p:sp>
      </p:grpSp>
      <p:sp>
        <p:nvSpPr>
          <p:cNvPr id="8" name="TextBox 8"/>
          <p:cNvSpPr txBox="1"/>
          <p:nvPr/>
        </p:nvSpPr>
        <p:spPr>
          <a:xfrm>
            <a:off x="1028700" y="313133"/>
            <a:ext cx="6621726" cy="715567"/>
          </a:xfrm>
          <a:prstGeom prst="rect">
            <a:avLst/>
          </a:prstGeom>
        </p:spPr>
        <p:txBody>
          <a:bodyPr lIns="0" tIns="0" rIns="0" bIns="0" rtlCol="0" anchor="t">
            <a:spAutoFit/>
          </a:bodyPr>
          <a:lstStyle/>
          <a:p>
            <a:pPr algn="l">
              <a:lnSpc>
                <a:spcPts val="5796"/>
              </a:lnSpc>
            </a:pPr>
            <a:r>
              <a:rPr lang="en-US" sz="4458" spc="107">
                <a:solidFill>
                  <a:srgbClr val="365679"/>
                </a:solidFill>
                <a:latin typeface="League Spartan"/>
                <a:ea typeface="League Spartan"/>
                <a:cs typeface="League Spartan"/>
                <a:sym typeface="League Spartan"/>
              </a:rPr>
              <a:t> Challenges </a:t>
            </a:r>
          </a:p>
        </p:txBody>
      </p:sp>
      <p:sp>
        <p:nvSpPr>
          <p:cNvPr id="9" name="Freeform 9"/>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34702" y="0"/>
            <a:ext cx="9190270" cy="10676620"/>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79179" y="488012"/>
            <a:ext cx="11122928" cy="1024226"/>
          </a:xfrm>
          <a:prstGeom prst="rect">
            <a:avLst/>
          </a:prstGeom>
        </p:spPr>
        <p:txBody>
          <a:bodyPr lIns="0" tIns="0" rIns="0" bIns="0" rtlCol="0" anchor="t">
            <a:spAutoFit/>
          </a:bodyPr>
          <a:lstStyle/>
          <a:p>
            <a:pPr algn="l">
              <a:lnSpc>
                <a:spcPts val="8251"/>
              </a:lnSpc>
            </a:pPr>
            <a:r>
              <a:rPr lang="en-US" sz="6347" spc="152">
                <a:solidFill>
                  <a:srgbClr val="365679"/>
                </a:solidFill>
                <a:latin typeface="League Spartan"/>
                <a:ea typeface="League Spartan"/>
                <a:cs typeface="League Spartan"/>
                <a:sym typeface="League Spartan"/>
              </a:rPr>
              <a:t>Why Choose Odoo ERP?</a:t>
            </a:r>
          </a:p>
        </p:txBody>
      </p:sp>
      <p:sp>
        <p:nvSpPr>
          <p:cNvPr id="6" name="TextBox 6"/>
          <p:cNvSpPr txBox="1"/>
          <p:nvPr/>
        </p:nvSpPr>
        <p:spPr>
          <a:xfrm>
            <a:off x="300726" y="1263071"/>
            <a:ext cx="21636889" cy="8064754"/>
          </a:xfrm>
          <a:prstGeom prst="rect">
            <a:avLst/>
          </a:prstGeom>
        </p:spPr>
        <p:txBody>
          <a:bodyPr lIns="0" tIns="0" rIns="0" bIns="0" rtlCol="0" anchor="t">
            <a:spAutoFit/>
          </a:bodyPr>
          <a:lstStyle/>
          <a:p>
            <a:pPr algn="l">
              <a:lnSpc>
                <a:spcPts val="6244"/>
              </a:lnSpc>
            </a:pPr>
            <a:endParaRP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Comprehensive Functionality</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Customization</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User-Friendly Interface</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Scalability</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Open Source</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Strong Community Support</a:t>
            </a:r>
          </a:p>
          <a:p>
            <a:pPr marL="867803" lvl="1" indent="-433902" algn="l">
              <a:lnSpc>
                <a:spcPts val="5627"/>
              </a:lnSpc>
              <a:buFont typeface="Arial"/>
              <a:buChar char="•"/>
            </a:pPr>
            <a:r>
              <a:rPr lang="en-US" sz="4019" b="1" spc="478">
                <a:solidFill>
                  <a:srgbClr val="598196"/>
                </a:solidFill>
                <a:latin typeface="Inter Bold"/>
                <a:ea typeface="Inter Bold"/>
                <a:cs typeface="Inter Bold"/>
                <a:sym typeface="Inter Bold"/>
              </a:rPr>
              <a:t>Cost-Effective</a:t>
            </a:r>
          </a:p>
          <a:p>
            <a:pPr algn="l">
              <a:lnSpc>
                <a:spcPts val="5627"/>
              </a:lnSpc>
            </a:pPr>
            <a:endParaRPr lang="en-US" sz="4019" b="1" spc="478">
              <a:solidFill>
                <a:srgbClr val="598196"/>
              </a:solidFill>
              <a:latin typeface="Inter Bold"/>
              <a:ea typeface="Inter Bold"/>
              <a:cs typeface="Inter Bold"/>
              <a:sym typeface="Inter Bold"/>
            </a:endParaRPr>
          </a:p>
          <a:p>
            <a:pPr algn="l">
              <a:lnSpc>
                <a:spcPts val="6862"/>
              </a:lnSpc>
            </a:pPr>
            <a:endParaRPr lang="en-US" sz="4019" b="1" spc="478">
              <a:solidFill>
                <a:srgbClr val="598196"/>
              </a:solidFill>
              <a:latin typeface="Inter Bold"/>
              <a:ea typeface="Inter Bold"/>
              <a:cs typeface="Inter Bold"/>
              <a:sym typeface="Inter Bold"/>
            </a:endParaRPr>
          </a:p>
          <a:p>
            <a:pPr algn="l">
              <a:lnSpc>
                <a:spcPts val="5627"/>
              </a:lnSpc>
            </a:pPr>
            <a:endParaRPr lang="en-US" sz="4019" b="1" spc="478">
              <a:solidFill>
                <a:srgbClr val="598196"/>
              </a:solidFill>
              <a:latin typeface="Inter Bold"/>
              <a:ea typeface="Inter Bold"/>
              <a:cs typeface="Inter Bold"/>
              <a:sym typeface="Inter Bold"/>
            </a:endParaRPr>
          </a:p>
        </p:txBody>
      </p:sp>
      <p:sp>
        <p:nvSpPr>
          <p:cNvPr id="7" name="Freeform 7"/>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67280" y="0"/>
            <a:ext cx="10495792" cy="12193285"/>
            <a:chOff x="0" y="0"/>
            <a:chExt cx="432299" cy="502215"/>
          </a:xfrm>
        </p:grpSpPr>
        <p:sp>
          <p:nvSpPr>
            <p:cNvPr id="3" name="Freeform 3"/>
            <p:cNvSpPr/>
            <p:nvPr/>
          </p:nvSpPr>
          <p:spPr>
            <a:xfrm>
              <a:off x="0" y="0"/>
              <a:ext cx="432299" cy="502215"/>
            </a:xfrm>
            <a:custGeom>
              <a:avLst/>
              <a:gdLst/>
              <a:ahLst/>
              <a:cxnLst/>
              <a:rect l="l" t="t" r="r" b="b"/>
              <a:pathLst>
                <a:path w="432299" h="502215">
                  <a:moveTo>
                    <a:pt x="203200" y="0"/>
                  </a:moveTo>
                  <a:lnTo>
                    <a:pt x="432299" y="0"/>
                  </a:lnTo>
                  <a:lnTo>
                    <a:pt x="229099" y="502215"/>
                  </a:lnTo>
                  <a:lnTo>
                    <a:pt x="0" y="502215"/>
                  </a:lnTo>
                  <a:lnTo>
                    <a:pt x="203200" y="0"/>
                  </a:lnTo>
                  <a:close/>
                </a:path>
              </a:pathLst>
            </a:custGeom>
            <a:solidFill>
              <a:srgbClr val="604058"/>
            </a:solidFill>
          </p:spPr>
        </p:sp>
        <p:sp>
          <p:nvSpPr>
            <p:cNvPr id="4" name="TextBox 4"/>
            <p:cNvSpPr txBox="1"/>
            <p:nvPr/>
          </p:nvSpPr>
          <p:spPr>
            <a:xfrm>
              <a:off x="101600" y="-57150"/>
              <a:ext cx="229099" cy="559365"/>
            </a:xfrm>
            <a:prstGeom prst="rect">
              <a:avLst/>
            </a:prstGeom>
          </p:spPr>
          <p:txBody>
            <a:bodyPr lIns="50800" tIns="50800" rIns="50800" bIns="50800" rtlCol="0" anchor="ctr"/>
            <a:lstStyle/>
            <a:p>
              <a:pPr algn="ctr">
                <a:lnSpc>
                  <a:spcPts val="3640"/>
                </a:lnSpc>
              </a:pPr>
              <a:endParaRPr/>
            </a:p>
          </p:txBody>
        </p:sp>
      </p:grpSp>
      <p:sp>
        <p:nvSpPr>
          <p:cNvPr id="5" name="TextBox 5"/>
          <p:cNvSpPr txBox="1"/>
          <p:nvPr/>
        </p:nvSpPr>
        <p:spPr>
          <a:xfrm>
            <a:off x="401743" y="409584"/>
            <a:ext cx="17484514" cy="2473817"/>
          </a:xfrm>
          <a:prstGeom prst="rect">
            <a:avLst/>
          </a:prstGeom>
        </p:spPr>
        <p:txBody>
          <a:bodyPr lIns="0" tIns="0" rIns="0" bIns="0" rtlCol="0" anchor="t">
            <a:spAutoFit/>
          </a:bodyPr>
          <a:lstStyle/>
          <a:p>
            <a:pPr algn="l">
              <a:lnSpc>
                <a:spcPts val="9857"/>
              </a:lnSpc>
            </a:pPr>
            <a:r>
              <a:rPr lang="en-US" sz="7582" spc="181">
                <a:solidFill>
                  <a:srgbClr val="604058"/>
                </a:solidFill>
                <a:latin typeface="League Spartan"/>
                <a:ea typeface="League Spartan"/>
                <a:cs typeface="League Spartan"/>
                <a:sym typeface="League Spartan"/>
              </a:rPr>
              <a:t>Purchase Module</a:t>
            </a:r>
          </a:p>
          <a:p>
            <a:pPr algn="l">
              <a:lnSpc>
                <a:spcPts val="9857"/>
              </a:lnSpc>
            </a:pPr>
            <a:endParaRPr lang="en-US" sz="7582" spc="181">
              <a:solidFill>
                <a:srgbClr val="604058"/>
              </a:solidFill>
              <a:latin typeface="League Spartan"/>
              <a:ea typeface="League Spartan"/>
              <a:cs typeface="League Spartan"/>
              <a:sym typeface="League Spartan"/>
            </a:endParaRPr>
          </a:p>
        </p:txBody>
      </p:sp>
      <p:sp>
        <p:nvSpPr>
          <p:cNvPr id="6" name="Freeform 6"/>
          <p:cNvSpPr/>
          <p:nvPr/>
        </p:nvSpPr>
        <p:spPr>
          <a:xfrm>
            <a:off x="16288083" y="9138784"/>
            <a:ext cx="1439549" cy="830252"/>
          </a:xfrm>
          <a:custGeom>
            <a:avLst/>
            <a:gdLst/>
            <a:ahLst/>
            <a:cxnLst/>
            <a:rect l="l" t="t" r="r" b="b"/>
            <a:pathLst>
              <a:path w="1439549" h="830252">
                <a:moveTo>
                  <a:pt x="0" y="0"/>
                </a:moveTo>
                <a:lnTo>
                  <a:pt x="1439549" y="0"/>
                </a:lnTo>
                <a:lnTo>
                  <a:pt x="1439549" y="830252"/>
                </a:lnTo>
                <a:lnTo>
                  <a:pt x="0" y="830252"/>
                </a:lnTo>
                <a:lnTo>
                  <a:pt x="0" y="0"/>
                </a:lnTo>
                <a:close/>
              </a:path>
            </a:pathLst>
          </a:custGeom>
          <a:blipFill>
            <a:blip r:embed="rId2"/>
            <a:stretch>
              <a:fillRect t="-40702" b="-32684"/>
            </a:stretch>
          </a:blipFill>
          <a:ln cap="sq">
            <a:noFill/>
            <a:prstDash val="solid"/>
            <a:miter/>
          </a:ln>
        </p:spPr>
      </p:sp>
      <p:sp>
        <p:nvSpPr>
          <p:cNvPr id="7" name="TextBox 7"/>
          <p:cNvSpPr txBox="1"/>
          <p:nvPr/>
        </p:nvSpPr>
        <p:spPr>
          <a:xfrm>
            <a:off x="401743" y="2565647"/>
            <a:ext cx="14635371" cy="4724438"/>
          </a:xfrm>
          <a:prstGeom prst="rect">
            <a:avLst/>
          </a:prstGeom>
        </p:spPr>
        <p:txBody>
          <a:bodyPr lIns="0" tIns="0" rIns="0" bIns="0" rtlCol="0" anchor="t">
            <a:spAutoFit/>
          </a:bodyPr>
          <a:lstStyle/>
          <a:p>
            <a:pPr marL="1219198" lvl="1" indent="-609599" algn="l">
              <a:lnSpc>
                <a:spcPts val="7341"/>
              </a:lnSpc>
              <a:buFont typeface="Arial"/>
              <a:buChar char="•"/>
            </a:pPr>
            <a:r>
              <a:rPr lang="en-US" sz="5647" spc="135">
                <a:solidFill>
                  <a:srgbClr val="365679"/>
                </a:solidFill>
                <a:latin typeface="League Spartan"/>
                <a:ea typeface="League Spartan"/>
                <a:cs typeface="League Spartan"/>
                <a:sym typeface="League Spartan"/>
              </a:rPr>
              <a:t> </a:t>
            </a:r>
            <a:r>
              <a:rPr lang="en-US" sz="5647" spc="135">
                <a:solidFill>
                  <a:srgbClr val="604058"/>
                </a:solidFill>
                <a:latin typeface="League Spartan"/>
                <a:ea typeface="League Spartan"/>
                <a:cs typeface="League Spartan"/>
                <a:sym typeface="League Spartan"/>
              </a:rPr>
              <a:t>vendors</a:t>
            </a:r>
          </a:p>
          <a:p>
            <a:pPr marL="1219198" lvl="1" indent="-609599" algn="l">
              <a:lnSpc>
                <a:spcPts val="7341"/>
              </a:lnSpc>
              <a:buFont typeface="Arial"/>
              <a:buChar char="•"/>
            </a:pPr>
            <a:r>
              <a:rPr lang="en-US" sz="5647" spc="135">
                <a:solidFill>
                  <a:srgbClr val="604058"/>
                </a:solidFill>
                <a:latin typeface="League Spartan"/>
                <a:ea typeface="League Spartan"/>
                <a:cs typeface="League Spartan"/>
                <a:sym typeface="League Spartan"/>
              </a:rPr>
              <a:t>purchase order </a:t>
            </a:r>
          </a:p>
          <a:p>
            <a:pPr marL="1219198" lvl="1" indent="-609599" algn="l">
              <a:lnSpc>
                <a:spcPts val="7341"/>
              </a:lnSpc>
              <a:buFont typeface="Arial"/>
              <a:buChar char="•"/>
            </a:pPr>
            <a:r>
              <a:rPr lang="en-US" sz="5647" spc="135">
                <a:solidFill>
                  <a:srgbClr val="604058"/>
                </a:solidFill>
                <a:latin typeface="League Spartan"/>
                <a:ea typeface="League Spartan"/>
                <a:cs typeface="League Spartan"/>
                <a:sym typeface="League Spartan"/>
              </a:rPr>
              <a:t>call for tenders </a:t>
            </a:r>
          </a:p>
          <a:p>
            <a:pPr marL="1219198" lvl="1" indent="-609599" algn="l">
              <a:lnSpc>
                <a:spcPts val="7341"/>
              </a:lnSpc>
              <a:buFont typeface="Arial"/>
              <a:buChar char="•"/>
            </a:pPr>
            <a:r>
              <a:rPr lang="en-US" sz="5647" spc="135">
                <a:solidFill>
                  <a:srgbClr val="604058"/>
                </a:solidFill>
                <a:latin typeface="League Spartan"/>
                <a:ea typeface="League Spartan"/>
                <a:cs typeface="League Spartan"/>
                <a:sym typeface="League Spartan"/>
              </a:rPr>
              <a:t>purchase reports </a:t>
            </a:r>
          </a:p>
          <a:p>
            <a:pPr algn="l">
              <a:lnSpc>
                <a:spcPts val="8251"/>
              </a:lnSpc>
            </a:pPr>
            <a:endParaRPr lang="en-US" sz="5647" spc="135">
              <a:solidFill>
                <a:srgbClr val="604058"/>
              </a:solidFill>
              <a:latin typeface="League Spartan"/>
              <a:ea typeface="League Spartan"/>
              <a:cs typeface="League Spartan"/>
              <a:sym typeface="League Sparta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565</Words>
  <Application>Microsoft Office PowerPoint</Application>
  <PresentationFormat>Custom</PresentationFormat>
  <Paragraphs>158</Paragraphs>
  <Slides>58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58</vt:i4>
      </vt:variant>
    </vt:vector>
  </HeadingPairs>
  <TitlesOfParts>
    <vt:vector size="74" baseType="lpstr">
      <vt:lpstr>Helios</vt:lpstr>
      <vt:lpstr>Inter</vt:lpstr>
      <vt:lpstr>Canva Sans Bold</vt:lpstr>
      <vt:lpstr>Calibri</vt:lpstr>
      <vt:lpstr>Inter Bold</vt:lpstr>
      <vt:lpstr>Cloud</vt:lpstr>
      <vt:lpstr>Inter Bold Italics</vt:lpstr>
      <vt:lpstr>Cloud Bold</vt:lpstr>
      <vt:lpstr>League Spartan</vt:lpstr>
      <vt:lpstr>Canva Sans</vt:lpstr>
      <vt:lpstr>Shrikhand</vt:lpstr>
      <vt:lpstr>Arial</vt:lpstr>
      <vt:lpstr>Cloud Bold Italics</vt:lpstr>
      <vt:lpstr>Helios Bold</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Project Proposal Business Presentation</dc:title>
  <dc:creator>Mohamed Hamdy</dc:creator>
  <cp:lastModifiedBy>Mohamed Hamdy</cp:lastModifiedBy>
  <cp:revision>2</cp:revision>
  <dcterms:created xsi:type="dcterms:W3CDTF">2006-08-16T00:00:00Z</dcterms:created>
  <dcterms:modified xsi:type="dcterms:W3CDTF">2024-11-01T16:30:55Z</dcterms:modified>
  <dc:identifier>DAGTz04ZtBE</dc:identifier>
</cp:coreProperties>
</file>